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2" r:id="rId6"/>
    <p:sldId id="263" r:id="rId7"/>
    <p:sldId id="264" r:id="rId8"/>
    <p:sldId id="265" r:id="rId9"/>
    <p:sldId id="268" r:id="rId10"/>
    <p:sldId id="266" r:id="rId11"/>
    <p:sldId id="269" r:id="rId12"/>
    <p:sldId id="267" r:id="rId13"/>
    <p:sldId id="271" r:id="rId1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8"/>
  </p:normalViewPr>
  <p:slideViewPr>
    <p:cSldViewPr snapToGrid="0" snapToObjects="1">
      <p:cViewPr varScale="1">
        <p:scale>
          <a:sx n="117" d="100"/>
          <a:sy n="117" d="100"/>
        </p:scale>
        <p:origin x="36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7C7C5D-C973-4349-8E3E-AD6637A8C468}" type="datetimeFigureOut">
              <a:rPr kumimoji="1" lang="ja-JP" altLang="en-US" smtClean="0"/>
              <a:t>2022/5/30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A2C706-E724-C942-BEAE-A1CF4D2D812A}" type="slidenum">
              <a:rPr kumimoji="1" lang="ja-JP" altLang="en-US" smtClean="0"/>
              <a:t>‹#›</a:t>
            </a:fld>
            <a:endParaRPr kumimoji="1" lang="ja-JP" altLang="en-US"/>
          </a:p>
        </p:txBody>
      </p:sp>
    </p:spTree>
    <p:extLst>
      <p:ext uri="{BB962C8B-B14F-4D97-AF65-F5344CB8AC3E}">
        <p14:creationId xmlns:p14="http://schemas.microsoft.com/office/powerpoint/2010/main" val="379014480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928D76-FD55-084F-8B84-E156AF1B7BCE}"/>
              </a:ext>
            </a:extLst>
          </p:cNvPr>
          <p:cNvSpPr>
            <a:spLocks noGrp="1"/>
          </p:cNvSpPr>
          <p:nvPr>
            <p:ph type="ctrTitle"/>
          </p:nvPr>
        </p:nvSpPr>
        <p:spPr>
          <a:xfrm>
            <a:off x="1524000" y="1427159"/>
            <a:ext cx="9144000" cy="2387600"/>
          </a:xfrm>
        </p:spPr>
        <p:txBody>
          <a:bodyPr anchor="b">
            <a:normAutofit/>
          </a:bodyPr>
          <a:lstStyle>
            <a:lvl1pPr algn="ctr">
              <a:defRPr sz="48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AD05141-56F1-B349-BB09-802A80053E6D}"/>
              </a:ext>
            </a:extLst>
          </p:cNvPr>
          <p:cNvSpPr>
            <a:spLocks noGrp="1"/>
          </p:cNvSpPr>
          <p:nvPr>
            <p:ph type="subTitle" idx="1"/>
          </p:nvPr>
        </p:nvSpPr>
        <p:spPr>
          <a:xfrm>
            <a:off x="5896302" y="4067502"/>
            <a:ext cx="6295697" cy="1495093"/>
          </a:xfrm>
        </p:spPr>
        <p:txBody>
          <a:bodyPr>
            <a:normAutofit/>
          </a:bodyPr>
          <a:lstStyle>
            <a:lvl1pPr marL="0" indent="0" algn="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cxnSp>
        <p:nvCxnSpPr>
          <p:cNvPr id="8" name="直線コネクタ 7">
            <a:extLst>
              <a:ext uri="{FF2B5EF4-FFF2-40B4-BE49-F238E27FC236}">
                <a16:creationId xmlns:a16="http://schemas.microsoft.com/office/drawing/2014/main" id="{1EBBF8DF-1F53-E045-A86D-1FA27C1C5216}"/>
              </a:ext>
            </a:extLst>
          </p:cNvPr>
          <p:cNvCxnSpPr/>
          <p:nvPr userDrawn="1"/>
        </p:nvCxnSpPr>
        <p:spPr>
          <a:xfrm>
            <a:off x="147145" y="3812240"/>
            <a:ext cx="11897710" cy="0"/>
          </a:xfrm>
          <a:prstGeom prst="line">
            <a:avLst/>
          </a:prstGeom>
          <a:ln w="38100"/>
        </p:spPr>
        <p:style>
          <a:lnRef idx="3">
            <a:schemeClr val="dk1"/>
          </a:lnRef>
          <a:fillRef idx="0">
            <a:schemeClr val="dk1"/>
          </a:fillRef>
          <a:effectRef idx="2">
            <a:schemeClr val="dk1"/>
          </a:effectRef>
          <a:fontRef idx="minor">
            <a:schemeClr val="tx1"/>
          </a:fontRef>
        </p:style>
      </p:cxnSp>
      <p:sp>
        <p:nvSpPr>
          <p:cNvPr id="9" name="日付プレースホルダー 3">
            <a:extLst>
              <a:ext uri="{FF2B5EF4-FFF2-40B4-BE49-F238E27FC236}">
                <a16:creationId xmlns:a16="http://schemas.microsoft.com/office/drawing/2014/main" id="{F7DCA2F6-1D31-1346-80E0-F13B964F84EE}"/>
              </a:ext>
            </a:extLst>
          </p:cNvPr>
          <p:cNvSpPr>
            <a:spLocks noGrp="1"/>
          </p:cNvSpPr>
          <p:nvPr>
            <p:ph type="dt" sz="half" idx="10"/>
          </p:nvPr>
        </p:nvSpPr>
        <p:spPr>
          <a:xfrm>
            <a:off x="257503" y="6526377"/>
            <a:ext cx="2743200" cy="365125"/>
          </a:xfrm>
        </p:spPr>
        <p:txBody>
          <a:bodyPr/>
          <a:lstStyle/>
          <a:p>
            <a:r>
              <a:rPr kumimoji="1" lang="en-US" altLang="ja-JP"/>
              <a:t>Makoto Noguchi</a:t>
            </a:r>
            <a:r>
              <a:rPr kumimoji="1" lang="ja-JP" altLang="en-US"/>
              <a:t>＠</a:t>
            </a:r>
            <a:r>
              <a:rPr kumimoji="1" lang="en-US" altLang="ja-JP"/>
              <a:t>Kwansei</a:t>
            </a:r>
            <a:endParaRPr kumimoji="1" lang="ja-JP" altLang="en-US"/>
          </a:p>
        </p:txBody>
      </p:sp>
      <p:sp>
        <p:nvSpPr>
          <p:cNvPr id="10" name="フッター プレースホルダー 4">
            <a:extLst>
              <a:ext uri="{FF2B5EF4-FFF2-40B4-BE49-F238E27FC236}">
                <a16:creationId xmlns:a16="http://schemas.microsoft.com/office/drawing/2014/main" id="{3C9E57BD-DC35-C74F-8180-C502067BCA85}"/>
              </a:ext>
            </a:extLst>
          </p:cNvPr>
          <p:cNvSpPr>
            <a:spLocks noGrp="1"/>
          </p:cNvSpPr>
          <p:nvPr>
            <p:ph type="ftr" sz="quarter" idx="11"/>
          </p:nvPr>
        </p:nvSpPr>
        <p:spPr>
          <a:xfrm>
            <a:off x="257503" y="0"/>
            <a:ext cx="4114800" cy="365125"/>
          </a:xfrm>
        </p:spPr>
        <p:txBody>
          <a:bodyPr/>
          <a:lstStyle/>
          <a:p>
            <a:r>
              <a:rPr kumimoji="1" lang="ja-JP" altLang="en-US"/>
              <a:t>大学院セミナー</a:t>
            </a:r>
          </a:p>
        </p:txBody>
      </p:sp>
    </p:spTree>
    <p:extLst>
      <p:ext uri="{BB962C8B-B14F-4D97-AF65-F5344CB8AC3E}">
        <p14:creationId xmlns:p14="http://schemas.microsoft.com/office/powerpoint/2010/main" val="1213371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B33CFD-CACF-B348-80C6-D885CB7E8818}"/>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00C665DC-2A14-5241-8934-BCAD2EC98C89}"/>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2D5DD25-9915-1046-B5CB-657B3F8C0F4E}"/>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34D1101B-1738-1040-BCD5-E215CECA7343}"/>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6FC7FB29-CDD1-9E4F-B277-AAABDCC0C3D0}"/>
              </a:ext>
            </a:extLst>
          </p:cNvPr>
          <p:cNvSpPr>
            <a:spLocks noGrp="1"/>
          </p:cNvSpPr>
          <p:nvPr>
            <p:ph type="sldNum" sz="quarter" idx="12"/>
          </p:nvPr>
        </p:nvSpPr>
        <p:spPr/>
        <p:txBody>
          <a:bodyPr/>
          <a:lstStyle/>
          <a:p>
            <a:fld id="{C2EA3249-E942-6548-99D7-50BB56ADF5E4}" type="slidenum">
              <a:rPr kumimoji="1" lang="ja-JP" altLang="en-US" smtClean="0"/>
              <a:t>‹#›</a:t>
            </a:fld>
            <a:endParaRPr kumimoji="1" lang="ja-JP" altLang="en-US"/>
          </a:p>
        </p:txBody>
      </p:sp>
      <p:sp>
        <p:nvSpPr>
          <p:cNvPr id="7" name="テキスト ボックス 6">
            <a:extLst>
              <a:ext uri="{FF2B5EF4-FFF2-40B4-BE49-F238E27FC236}">
                <a16:creationId xmlns:a16="http://schemas.microsoft.com/office/drawing/2014/main" id="{D82AE846-1229-BB48-966C-D1BE72380D28}"/>
              </a:ext>
            </a:extLst>
          </p:cNvPr>
          <p:cNvSpPr txBox="1"/>
          <p:nvPr userDrawn="1"/>
        </p:nvSpPr>
        <p:spPr>
          <a:xfrm>
            <a:off x="11140962" y="6562200"/>
            <a:ext cx="688429"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/&lt;#&gt;</a:t>
            </a:r>
            <a:endParaRPr kumimoji="1" lang="ja-JP" altLang="en-US" sz="120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241322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B27D890F-1453-7248-86D4-190C273FA35B}"/>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537033A-999F-984D-9326-D0762B2F307F}"/>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CCEC277-9AFB-5E49-B362-3B3A6D718F25}"/>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AD5F5CD9-C2C4-D044-930F-6FA194AD33C0}"/>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53013DBD-6E8D-F045-82A6-9216B57EE699}"/>
              </a:ext>
            </a:extLst>
          </p:cNvPr>
          <p:cNvSpPr>
            <a:spLocks noGrp="1"/>
          </p:cNvSpPr>
          <p:nvPr>
            <p:ph type="sldNum" sz="quarter" idx="12"/>
          </p:nvPr>
        </p:nvSpPr>
        <p:spPr/>
        <p:txBody>
          <a:bodyPr/>
          <a:lstStyle/>
          <a:p>
            <a:fld id="{C2EA3249-E942-6548-99D7-50BB56ADF5E4}" type="slidenum">
              <a:rPr kumimoji="1" lang="ja-JP" altLang="en-US" smtClean="0"/>
              <a:t>‹#›</a:t>
            </a:fld>
            <a:endParaRPr kumimoji="1" lang="ja-JP" altLang="en-US"/>
          </a:p>
        </p:txBody>
      </p:sp>
      <p:sp>
        <p:nvSpPr>
          <p:cNvPr id="7" name="テキスト ボックス 6">
            <a:extLst>
              <a:ext uri="{FF2B5EF4-FFF2-40B4-BE49-F238E27FC236}">
                <a16:creationId xmlns:a16="http://schemas.microsoft.com/office/drawing/2014/main" id="{ACEDB293-160D-D548-BAB8-A8C1011D561E}"/>
              </a:ext>
            </a:extLst>
          </p:cNvPr>
          <p:cNvSpPr txBox="1"/>
          <p:nvPr userDrawn="1"/>
        </p:nvSpPr>
        <p:spPr>
          <a:xfrm>
            <a:off x="11140962" y="6562200"/>
            <a:ext cx="688429"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/&lt;#&gt;</a:t>
            </a:r>
            <a:endParaRPr kumimoji="1" lang="ja-JP" altLang="en-US" sz="120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34916238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5220540-BB64-3041-B50B-1CBE6AA1918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04F25B3E-0E68-1345-871E-085DBA0F90E5}"/>
              </a:ext>
            </a:extLst>
          </p:cNvPr>
          <p:cNvSpPr>
            <a:spLocks noGrp="1"/>
          </p:cNvSpPr>
          <p:nvPr>
            <p:ph idx="1"/>
          </p:nvPr>
        </p:nvSpPr>
        <p:spPr>
          <a:xfrm>
            <a:off x="530772" y="1135114"/>
            <a:ext cx="11130454" cy="5338959"/>
          </a:xfrm>
        </p:spPr>
        <p:txBody>
          <a:bodyPr/>
          <a:lstStyle>
            <a:lvl1pPr marL="228600" indent="-228600" eaLnBrk="0">
              <a:lnSpc>
                <a:spcPts val="3000"/>
              </a:lnSpc>
              <a:spcBef>
                <a:spcPts val="1200"/>
              </a:spcBef>
              <a:buFont typeface="Arial" panose="020B0604020202020204" pitchFamily="34" charset="0"/>
              <a:buChar char="•"/>
              <a:defRPr/>
            </a:lvl1pPr>
            <a:lvl2pPr eaLnBrk="0">
              <a:lnSpc>
                <a:spcPts val="3000"/>
              </a:lnSpc>
              <a:spcBef>
                <a:spcPts val="1200"/>
              </a:spcBef>
              <a:defRPr/>
            </a:lvl2pPr>
            <a:lvl3pPr eaLnBrk="0">
              <a:lnSpc>
                <a:spcPts val="3000"/>
              </a:lnSpc>
              <a:spcBef>
                <a:spcPts val="1200"/>
              </a:spcBef>
              <a:defRPr/>
            </a:lvl3pPr>
            <a:lvl4pPr eaLnBrk="0">
              <a:lnSpc>
                <a:spcPts val="3000"/>
              </a:lnSpc>
              <a:spcBef>
                <a:spcPts val="1200"/>
              </a:spcBef>
              <a:defRPr/>
            </a:lvl4pPr>
            <a:lvl5pPr eaLnBrk="0">
              <a:lnSpc>
                <a:spcPts val="3000"/>
              </a:lnSpc>
              <a:spcBef>
                <a:spcPts val="1200"/>
              </a:spcBef>
              <a:defRPr/>
            </a:lvl5pPr>
          </a:lstStyle>
          <a:p>
            <a:pPr lvl="0"/>
            <a:r>
              <a:rPr kumimoji="1" lang="ja-JP" altLang="en-US"/>
              <a:t>マスター テキストの書式設定</a:t>
            </a:r>
          </a:p>
          <a:p>
            <a:pPr lvl="1"/>
            <a:r>
              <a:rPr kumimoji="1" lang="ja-JP" altLang="en-US"/>
              <a:t>第 </a:t>
            </a:r>
            <a:r>
              <a:rPr kumimoji="1" lang="en-US" altLang="ja-JP" dirty="0"/>
              <a:t>2 </a:t>
            </a:r>
            <a:r>
              <a:rPr kumimoji="1" lang="ja-JP" altLang="en-US"/>
              <a:t>レベル</a:t>
            </a:r>
          </a:p>
          <a:p>
            <a:pPr lvl="2"/>
            <a:r>
              <a:rPr kumimoji="1" lang="ja-JP" altLang="en-US"/>
              <a:t>第 </a:t>
            </a:r>
            <a:r>
              <a:rPr kumimoji="1" lang="en-US" altLang="ja-JP" dirty="0"/>
              <a:t>3 </a:t>
            </a:r>
            <a:r>
              <a:rPr kumimoji="1" lang="ja-JP" altLang="en-US"/>
              <a:t>レベル</a:t>
            </a:r>
          </a:p>
          <a:p>
            <a:pPr lvl="3"/>
            <a:r>
              <a:rPr kumimoji="1" lang="ja-JP" altLang="en-US"/>
              <a:t>第 </a:t>
            </a:r>
            <a:r>
              <a:rPr kumimoji="1" lang="en-US" altLang="ja-JP" dirty="0"/>
              <a:t>4 </a:t>
            </a:r>
            <a:r>
              <a:rPr kumimoji="1" lang="ja-JP" altLang="en-US"/>
              <a:t>レベル</a:t>
            </a:r>
          </a:p>
          <a:p>
            <a:pPr lvl="4"/>
            <a:r>
              <a:rPr kumimoji="1" lang="ja-JP" altLang="en-US"/>
              <a:t>第 </a:t>
            </a:r>
            <a:r>
              <a:rPr kumimoji="1" lang="en-US" altLang="ja-JP" dirty="0"/>
              <a:t>5 </a:t>
            </a:r>
            <a:r>
              <a:rPr kumimoji="1" lang="ja-JP" altLang="en-US"/>
              <a:t>レベル</a:t>
            </a:r>
          </a:p>
        </p:txBody>
      </p:sp>
      <p:sp>
        <p:nvSpPr>
          <p:cNvPr id="4" name="日付プレースホルダー 3">
            <a:extLst>
              <a:ext uri="{FF2B5EF4-FFF2-40B4-BE49-F238E27FC236}">
                <a16:creationId xmlns:a16="http://schemas.microsoft.com/office/drawing/2014/main" id="{8A1BDC76-0911-4743-8227-1E8E34737F2E}"/>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8708FFBF-A175-6B4F-9844-1E1A6D5C258A}"/>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56BEA34E-B1C2-A14C-8804-D2EE40ADBA67}"/>
              </a:ext>
            </a:extLst>
          </p:cNvPr>
          <p:cNvSpPr>
            <a:spLocks noGrp="1"/>
          </p:cNvSpPr>
          <p:nvPr>
            <p:ph type="sldNum" sz="quarter" idx="12"/>
          </p:nvPr>
        </p:nvSpPr>
        <p:spPr/>
        <p:txBody>
          <a:bodyPr/>
          <a:lstStyle/>
          <a:p>
            <a:fld id="{C2EA3249-E942-6548-99D7-50BB56ADF5E4}" type="slidenum">
              <a:rPr kumimoji="1" lang="ja-JP" altLang="en-US" smtClean="0"/>
              <a:t>‹#›</a:t>
            </a:fld>
            <a:endParaRPr kumimoji="1" lang="ja-JP" altLang="en-US"/>
          </a:p>
        </p:txBody>
      </p:sp>
      <p:cxnSp>
        <p:nvCxnSpPr>
          <p:cNvPr id="7" name="直線コネクタ 6">
            <a:extLst>
              <a:ext uri="{FF2B5EF4-FFF2-40B4-BE49-F238E27FC236}">
                <a16:creationId xmlns:a16="http://schemas.microsoft.com/office/drawing/2014/main" id="{AAC3234E-D99A-9C4C-92DA-D1EF243DB065}"/>
              </a:ext>
            </a:extLst>
          </p:cNvPr>
          <p:cNvCxnSpPr>
            <a:cxnSpLocks/>
          </p:cNvCxnSpPr>
          <p:nvPr userDrawn="1"/>
        </p:nvCxnSpPr>
        <p:spPr>
          <a:xfrm>
            <a:off x="530772" y="974445"/>
            <a:ext cx="11661228" cy="0"/>
          </a:xfrm>
          <a:prstGeom prst="line">
            <a:avLst/>
          </a:prstGeom>
          <a:ln w="38100"/>
        </p:spPr>
        <p:style>
          <a:lnRef idx="3">
            <a:schemeClr val="dk1"/>
          </a:lnRef>
          <a:fillRef idx="0">
            <a:schemeClr val="dk1"/>
          </a:fillRef>
          <a:effectRef idx="2">
            <a:schemeClr val="dk1"/>
          </a:effectRef>
          <a:fontRef idx="minor">
            <a:schemeClr val="tx1"/>
          </a:fontRef>
        </p:style>
      </p:cxnSp>
      <p:sp>
        <p:nvSpPr>
          <p:cNvPr id="8" name="テキスト ボックス 7">
            <a:extLst>
              <a:ext uri="{FF2B5EF4-FFF2-40B4-BE49-F238E27FC236}">
                <a16:creationId xmlns:a16="http://schemas.microsoft.com/office/drawing/2014/main" id="{E1C879B2-2F8E-7944-98A2-F5EE0A50431C}"/>
              </a:ext>
            </a:extLst>
          </p:cNvPr>
          <p:cNvSpPr txBox="1"/>
          <p:nvPr userDrawn="1"/>
        </p:nvSpPr>
        <p:spPr>
          <a:xfrm>
            <a:off x="11140962" y="6562200"/>
            <a:ext cx="688429" cy="276999"/>
          </a:xfrm>
          <a:prstGeom prst="rect">
            <a:avLst/>
          </a:prstGeom>
          <a:noFill/>
        </p:spPr>
        <p:txBody>
          <a:bodyPr wrap="square" rtlCol="0">
            <a:spAutoFit/>
          </a:bodyPr>
          <a:lstStyle/>
          <a:p>
            <a:r>
              <a:rPr kumimoji="1" lang="en-US" altLang="ja-JP" sz="1200" dirty="0">
                <a:solidFill>
                  <a:schemeClr val="bg1">
                    <a:lumMod val="65000"/>
                  </a:schemeClr>
                </a:solidFill>
                <a:latin typeface="Meiryo" panose="020B0604030504040204" pitchFamily="34" charset="-128"/>
                <a:ea typeface="Meiryo" panose="020B0604030504040204" pitchFamily="34" charset="-128"/>
              </a:rPr>
              <a:t>/&lt;#&gt;</a:t>
            </a:r>
            <a:endParaRPr kumimoji="1" lang="ja-JP" altLang="en-US" sz="1200">
              <a:solidFill>
                <a:schemeClr val="bg1">
                  <a:lumMod val="65000"/>
                </a:schemeClr>
              </a:solidFill>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626646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083782F-E9BC-E14B-93A4-86C264E91663}"/>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D79ACD-DFBD-BD4D-AADD-034F490E24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7" name="日付プレースホルダー 3">
            <a:extLst>
              <a:ext uri="{FF2B5EF4-FFF2-40B4-BE49-F238E27FC236}">
                <a16:creationId xmlns:a16="http://schemas.microsoft.com/office/drawing/2014/main" id="{8A18610B-23F3-A44D-9116-742839E6878C}"/>
              </a:ext>
            </a:extLst>
          </p:cNvPr>
          <p:cNvSpPr>
            <a:spLocks noGrp="1"/>
          </p:cNvSpPr>
          <p:nvPr>
            <p:ph type="dt" sz="half" idx="10"/>
          </p:nvPr>
        </p:nvSpPr>
        <p:spPr>
          <a:xfrm>
            <a:off x="257503" y="6526377"/>
            <a:ext cx="2743200" cy="365125"/>
          </a:xfrm>
        </p:spPr>
        <p:txBody>
          <a:bodyPr/>
          <a:lstStyle/>
          <a:p>
            <a:r>
              <a:rPr kumimoji="1" lang="en-US" altLang="ja-JP"/>
              <a:t>Makoto Noguchi</a:t>
            </a:r>
            <a:r>
              <a:rPr kumimoji="1" lang="ja-JP" altLang="en-US"/>
              <a:t>＠</a:t>
            </a:r>
            <a:r>
              <a:rPr kumimoji="1" lang="en-US" altLang="ja-JP"/>
              <a:t>Kwansei</a:t>
            </a:r>
            <a:endParaRPr kumimoji="1" lang="ja-JP" altLang="en-US"/>
          </a:p>
        </p:txBody>
      </p:sp>
      <p:sp>
        <p:nvSpPr>
          <p:cNvPr id="8" name="フッター プレースホルダー 4">
            <a:extLst>
              <a:ext uri="{FF2B5EF4-FFF2-40B4-BE49-F238E27FC236}">
                <a16:creationId xmlns:a16="http://schemas.microsoft.com/office/drawing/2014/main" id="{575150B1-8214-2A4F-8A0D-30C854D9B6DE}"/>
              </a:ext>
            </a:extLst>
          </p:cNvPr>
          <p:cNvSpPr>
            <a:spLocks noGrp="1"/>
          </p:cNvSpPr>
          <p:nvPr>
            <p:ph type="ftr" sz="quarter" idx="11"/>
          </p:nvPr>
        </p:nvSpPr>
        <p:spPr>
          <a:xfrm>
            <a:off x="257503" y="0"/>
            <a:ext cx="4114800" cy="365125"/>
          </a:xfrm>
        </p:spPr>
        <p:txBody>
          <a:bodyPr/>
          <a:lstStyle/>
          <a:p>
            <a:r>
              <a:rPr kumimoji="1" lang="ja-JP" altLang="en-US"/>
              <a:t>大学院セミナー</a:t>
            </a:r>
          </a:p>
        </p:txBody>
      </p:sp>
    </p:spTree>
    <p:extLst>
      <p:ext uri="{BB962C8B-B14F-4D97-AF65-F5344CB8AC3E}">
        <p14:creationId xmlns:p14="http://schemas.microsoft.com/office/powerpoint/2010/main" val="1476409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A99209F-C707-0644-B9E6-6745CAA91E27}"/>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F5026372-C45F-1F41-909F-B7E03AB34BB6}"/>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4F5DDC4F-D67E-7947-908C-ABE534868923}"/>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0FDAD1B1-8DB4-7740-9247-A2DFC81F2F28}"/>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6" name="フッター プレースホルダー 5">
            <a:extLst>
              <a:ext uri="{FF2B5EF4-FFF2-40B4-BE49-F238E27FC236}">
                <a16:creationId xmlns:a16="http://schemas.microsoft.com/office/drawing/2014/main" id="{D303278B-D980-4F48-9709-39BFF083B6F3}"/>
              </a:ext>
            </a:extLst>
          </p:cNvPr>
          <p:cNvSpPr>
            <a:spLocks noGrp="1"/>
          </p:cNvSpPr>
          <p:nvPr>
            <p:ph type="ftr" sz="quarter" idx="11"/>
          </p:nvPr>
        </p:nvSpPr>
        <p:spPr/>
        <p:txBody>
          <a:bodyPr/>
          <a:lstStyle/>
          <a:p>
            <a:r>
              <a:rPr kumimoji="1" lang="ja-JP" altLang="en-US"/>
              <a:t>大学院セミナー</a:t>
            </a:r>
          </a:p>
        </p:txBody>
      </p:sp>
      <p:sp>
        <p:nvSpPr>
          <p:cNvPr id="7" name="スライド番号プレースホルダー 6">
            <a:extLst>
              <a:ext uri="{FF2B5EF4-FFF2-40B4-BE49-F238E27FC236}">
                <a16:creationId xmlns:a16="http://schemas.microsoft.com/office/drawing/2014/main" id="{AF3491F6-7DED-9D4A-80A4-05C4566B2300}"/>
              </a:ext>
            </a:extLst>
          </p:cNvPr>
          <p:cNvSpPr>
            <a:spLocks noGrp="1"/>
          </p:cNvSpPr>
          <p:nvPr>
            <p:ph type="sldNum" sz="quarter" idx="12"/>
          </p:nvPr>
        </p:nvSpPr>
        <p:spPr/>
        <p:txBody>
          <a:bodyPr/>
          <a:lstStyle/>
          <a:p>
            <a:fld id="{C2EA3249-E942-6548-99D7-50BB56ADF5E4}" type="slidenum">
              <a:rPr kumimoji="1" lang="ja-JP" altLang="en-US" smtClean="0"/>
              <a:t>‹#›</a:t>
            </a:fld>
            <a:endParaRPr kumimoji="1" lang="ja-JP" altLang="en-US"/>
          </a:p>
        </p:txBody>
      </p:sp>
      <p:cxnSp>
        <p:nvCxnSpPr>
          <p:cNvPr id="8" name="直線コネクタ 7">
            <a:extLst>
              <a:ext uri="{FF2B5EF4-FFF2-40B4-BE49-F238E27FC236}">
                <a16:creationId xmlns:a16="http://schemas.microsoft.com/office/drawing/2014/main" id="{D6532B51-DFDC-164B-B9F5-3058BEFD5179}"/>
              </a:ext>
            </a:extLst>
          </p:cNvPr>
          <p:cNvCxnSpPr>
            <a:cxnSpLocks/>
          </p:cNvCxnSpPr>
          <p:nvPr userDrawn="1"/>
        </p:nvCxnSpPr>
        <p:spPr>
          <a:xfrm>
            <a:off x="530772" y="879855"/>
            <a:ext cx="11661228" cy="0"/>
          </a:xfrm>
          <a:prstGeom prst="line">
            <a:avLst/>
          </a:prstGeom>
          <a:ln w="38100"/>
        </p:spPr>
        <p:style>
          <a:lnRef idx="3">
            <a:schemeClr val="dk1"/>
          </a:lnRef>
          <a:fillRef idx="0">
            <a:schemeClr val="dk1"/>
          </a:fillRef>
          <a:effectRef idx="2">
            <a:schemeClr val="dk1"/>
          </a:effectRef>
          <a:fontRef idx="minor">
            <a:schemeClr val="tx1"/>
          </a:fontRef>
        </p:style>
      </p:cxnSp>
      <p:sp>
        <p:nvSpPr>
          <p:cNvPr id="9" name="テキスト ボックス 8">
            <a:extLst>
              <a:ext uri="{FF2B5EF4-FFF2-40B4-BE49-F238E27FC236}">
                <a16:creationId xmlns:a16="http://schemas.microsoft.com/office/drawing/2014/main" id="{2F8D14EA-E4DC-7542-8BC7-69FBE53F89A8}"/>
              </a:ext>
            </a:extLst>
          </p:cNvPr>
          <p:cNvSpPr txBox="1"/>
          <p:nvPr userDrawn="1"/>
        </p:nvSpPr>
        <p:spPr>
          <a:xfrm>
            <a:off x="11140962" y="6562200"/>
            <a:ext cx="688429"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/&lt;#&gt;</a:t>
            </a:r>
            <a:endParaRPr kumimoji="1" lang="ja-JP" altLang="en-US" sz="120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2518328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208D86A-A9D4-5547-9C3C-95F7E5CBA982}"/>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13AD467-9D5B-4D48-AF48-BEA9FEC641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7B6B627E-7330-304A-BDC0-23C7DB18F23D}"/>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C7ED4970-CF4E-B442-ACF6-40838C35A9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1843B194-2E7C-9F4E-9BBA-59EBE886BD4A}"/>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FD2BC8FB-4180-2941-B0AC-5D15235DB26A}"/>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8" name="フッター プレースホルダー 7">
            <a:extLst>
              <a:ext uri="{FF2B5EF4-FFF2-40B4-BE49-F238E27FC236}">
                <a16:creationId xmlns:a16="http://schemas.microsoft.com/office/drawing/2014/main" id="{AB25B209-6027-7146-802D-0121CCE40F8E}"/>
              </a:ext>
            </a:extLst>
          </p:cNvPr>
          <p:cNvSpPr>
            <a:spLocks noGrp="1"/>
          </p:cNvSpPr>
          <p:nvPr>
            <p:ph type="ftr" sz="quarter" idx="11"/>
          </p:nvPr>
        </p:nvSpPr>
        <p:spPr/>
        <p:txBody>
          <a:bodyPr/>
          <a:lstStyle/>
          <a:p>
            <a:r>
              <a:rPr kumimoji="1" lang="ja-JP" altLang="en-US"/>
              <a:t>大学院セミナー</a:t>
            </a:r>
          </a:p>
        </p:txBody>
      </p:sp>
      <p:sp>
        <p:nvSpPr>
          <p:cNvPr id="9" name="スライド番号プレースホルダー 8">
            <a:extLst>
              <a:ext uri="{FF2B5EF4-FFF2-40B4-BE49-F238E27FC236}">
                <a16:creationId xmlns:a16="http://schemas.microsoft.com/office/drawing/2014/main" id="{8A1BC9E7-6E5C-CF46-9CD1-D5591F32FC83}"/>
              </a:ext>
            </a:extLst>
          </p:cNvPr>
          <p:cNvSpPr>
            <a:spLocks noGrp="1"/>
          </p:cNvSpPr>
          <p:nvPr>
            <p:ph type="sldNum" sz="quarter" idx="12"/>
          </p:nvPr>
        </p:nvSpPr>
        <p:spPr/>
        <p:txBody>
          <a:bodyPr/>
          <a:lstStyle/>
          <a:p>
            <a:fld id="{C2EA3249-E942-6548-99D7-50BB56ADF5E4}" type="slidenum">
              <a:rPr kumimoji="1" lang="ja-JP" altLang="en-US" smtClean="0"/>
              <a:t>‹#›</a:t>
            </a:fld>
            <a:endParaRPr kumimoji="1" lang="ja-JP" altLang="en-US"/>
          </a:p>
        </p:txBody>
      </p:sp>
      <p:sp>
        <p:nvSpPr>
          <p:cNvPr id="10" name="テキスト ボックス 9">
            <a:extLst>
              <a:ext uri="{FF2B5EF4-FFF2-40B4-BE49-F238E27FC236}">
                <a16:creationId xmlns:a16="http://schemas.microsoft.com/office/drawing/2014/main" id="{63AD1137-DB7B-4C41-93DA-72F5CE41CE17}"/>
              </a:ext>
            </a:extLst>
          </p:cNvPr>
          <p:cNvSpPr txBox="1"/>
          <p:nvPr userDrawn="1"/>
        </p:nvSpPr>
        <p:spPr>
          <a:xfrm>
            <a:off x="11140962" y="6562200"/>
            <a:ext cx="688429"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/&lt;#&gt;</a:t>
            </a:r>
            <a:endParaRPr kumimoji="1" lang="ja-JP" altLang="en-US" sz="120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4142745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7A2AF-CBC1-B94C-849D-A59433BFE3D5}"/>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705A2EC7-8DE4-9943-AF83-077A73CE8E4E}"/>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4" name="フッター プレースホルダー 3">
            <a:extLst>
              <a:ext uri="{FF2B5EF4-FFF2-40B4-BE49-F238E27FC236}">
                <a16:creationId xmlns:a16="http://schemas.microsoft.com/office/drawing/2014/main" id="{1CB97545-49CC-9043-9ACD-F363768EC253}"/>
              </a:ext>
            </a:extLst>
          </p:cNvPr>
          <p:cNvSpPr>
            <a:spLocks noGrp="1"/>
          </p:cNvSpPr>
          <p:nvPr>
            <p:ph type="ftr" sz="quarter" idx="11"/>
          </p:nvPr>
        </p:nvSpPr>
        <p:spPr/>
        <p:txBody>
          <a:bodyPr/>
          <a:lstStyle/>
          <a:p>
            <a:r>
              <a:rPr kumimoji="1" lang="ja-JP" altLang="en-US"/>
              <a:t>大学院セミナー</a:t>
            </a:r>
          </a:p>
        </p:txBody>
      </p:sp>
      <p:sp>
        <p:nvSpPr>
          <p:cNvPr id="5" name="スライド番号プレースホルダー 4">
            <a:extLst>
              <a:ext uri="{FF2B5EF4-FFF2-40B4-BE49-F238E27FC236}">
                <a16:creationId xmlns:a16="http://schemas.microsoft.com/office/drawing/2014/main" id="{3BED6703-C662-024D-936C-F5A55AAD7805}"/>
              </a:ext>
            </a:extLst>
          </p:cNvPr>
          <p:cNvSpPr>
            <a:spLocks noGrp="1"/>
          </p:cNvSpPr>
          <p:nvPr>
            <p:ph type="sldNum" sz="quarter" idx="12"/>
          </p:nvPr>
        </p:nvSpPr>
        <p:spPr/>
        <p:txBody>
          <a:bodyPr/>
          <a:lstStyle/>
          <a:p>
            <a:fld id="{C2EA3249-E942-6548-99D7-50BB56ADF5E4}" type="slidenum">
              <a:rPr kumimoji="1" lang="ja-JP" altLang="en-US" smtClean="0"/>
              <a:t>‹#›</a:t>
            </a:fld>
            <a:endParaRPr kumimoji="1" lang="ja-JP" altLang="en-US"/>
          </a:p>
        </p:txBody>
      </p:sp>
      <p:cxnSp>
        <p:nvCxnSpPr>
          <p:cNvPr id="6" name="直線コネクタ 5">
            <a:extLst>
              <a:ext uri="{FF2B5EF4-FFF2-40B4-BE49-F238E27FC236}">
                <a16:creationId xmlns:a16="http://schemas.microsoft.com/office/drawing/2014/main" id="{1C14B7C2-35AF-B14A-AE31-D8D332D265E0}"/>
              </a:ext>
            </a:extLst>
          </p:cNvPr>
          <p:cNvCxnSpPr>
            <a:cxnSpLocks/>
          </p:cNvCxnSpPr>
          <p:nvPr userDrawn="1"/>
        </p:nvCxnSpPr>
        <p:spPr>
          <a:xfrm>
            <a:off x="530772" y="879855"/>
            <a:ext cx="11661228" cy="0"/>
          </a:xfrm>
          <a:prstGeom prst="line">
            <a:avLst/>
          </a:prstGeom>
          <a:ln w="38100"/>
        </p:spPr>
        <p:style>
          <a:lnRef idx="3">
            <a:schemeClr val="dk1"/>
          </a:lnRef>
          <a:fillRef idx="0">
            <a:schemeClr val="dk1"/>
          </a:fillRef>
          <a:effectRef idx="2">
            <a:schemeClr val="dk1"/>
          </a:effectRef>
          <a:fontRef idx="minor">
            <a:schemeClr val="tx1"/>
          </a:fontRef>
        </p:style>
      </p:cxnSp>
      <p:sp>
        <p:nvSpPr>
          <p:cNvPr id="7" name="テキスト ボックス 6">
            <a:extLst>
              <a:ext uri="{FF2B5EF4-FFF2-40B4-BE49-F238E27FC236}">
                <a16:creationId xmlns:a16="http://schemas.microsoft.com/office/drawing/2014/main" id="{DB232C18-4EC5-1C40-B59F-2469FBDBB41C}"/>
              </a:ext>
            </a:extLst>
          </p:cNvPr>
          <p:cNvSpPr txBox="1"/>
          <p:nvPr userDrawn="1"/>
        </p:nvSpPr>
        <p:spPr>
          <a:xfrm>
            <a:off x="11140962" y="6562200"/>
            <a:ext cx="688429"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/&lt;#&gt;</a:t>
            </a:r>
            <a:endParaRPr kumimoji="1" lang="ja-JP" altLang="en-US" sz="120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11121184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224F0CB-8215-EA4C-BAE6-28480A9B17B2}"/>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3" name="フッター プレースホルダー 2">
            <a:extLst>
              <a:ext uri="{FF2B5EF4-FFF2-40B4-BE49-F238E27FC236}">
                <a16:creationId xmlns:a16="http://schemas.microsoft.com/office/drawing/2014/main" id="{328C57A4-1C98-7A4F-AFCF-8ABC5C0904C3}"/>
              </a:ext>
            </a:extLst>
          </p:cNvPr>
          <p:cNvSpPr>
            <a:spLocks noGrp="1"/>
          </p:cNvSpPr>
          <p:nvPr>
            <p:ph type="ftr" sz="quarter" idx="11"/>
          </p:nvPr>
        </p:nvSpPr>
        <p:spPr/>
        <p:txBody>
          <a:bodyPr/>
          <a:lstStyle/>
          <a:p>
            <a:r>
              <a:rPr kumimoji="1" lang="ja-JP" altLang="en-US"/>
              <a:t>大学院セミナー</a:t>
            </a:r>
          </a:p>
        </p:txBody>
      </p:sp>
      <p:sp>
        <p:nvSpPr>
          <p:cNvPr id="4" name="スライド番号プレースホルダー 3">
            <a:extLst>
              <a:ext uri="{FF2B5EF4-FFF2-40B4-BE49-F238E27FC236}">
                <a16:creationId xmlns:a16="http://schemas.microsoft.com/office/drawing/2014/main" id="{F5DBFF93-C1B6-BE4C-91EC-02F732284F94}"/>
              </a:ext>
            </a:extLst>
          </p:cNvPr>
          <p:cNvSpPr>
            <a:spLocks noGrp="1"/>
          </p:cNvSpPr>
          <p:nvPr>
            <p:ph type="sldNum" sz="quarter" idx="12"/>
          </p:nvPr>
        </p:nvSpPr>
        <p:spPr/>
        <p:txBody>
          <a:bodyPr/>
          <a:lstStyle/>
          <a:p>
            <a:fld id="{C2EA3249-E942-6548-99D7-50BB56ADF5E4}" type="slidenum">
              <a:rPr kumimoji="1" lang="ja-JP" altLang="en-US" smtClean="0"/>
              <a:t>‹#›</a:t>
            </a:fld>
            <a:endParaRPr kumimoji="1" lang="ja-JP" altLang="en-US"/>
          </a:p>
        </p:txBody>
      </p:sp>
      <p:sp>
        <p:nvSpPr>
          <p:cNvPr id="5" name="テキスト ボックス 4">
            <a:extLst>
              <a:ext uri="{FF2B5EF4-FFF2-40B4-BE49-F238E27FC236}">
                <a16:creationId xmlns:a16="http://schemas.microsoft.com/office/drawing/2014/main" id="{89DA4B16-0A06-9F4E-9C6C-D6659A4AD338}"/>
              </a:ext>
            </a:extLst>
          </p:cNvPr>
          <p:cNvSpPr txBox="1"/>
          <p:nvPr userDrawn="1"/>
        </p:nvSpPr>
        <p:spPr>
          <a:xfrm>
            <a:off x="11140962" y="6562200"/>
            <a:ext cx="688429"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/&lt;#&gt;</a:t>
            </a:r>
            <a:endParaRPr kumimoji="1" lang="ja-JP" altLang="en-US" sz="120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14668685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787937-B749-074B-9073-8EC8370132B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393933DB-2983-8B42-A12B-49F7F8C34E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9B3BB3E1-A8D3-EC47-8063-1566366198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C5F7F76A-50F2-424D-B33C-959C8902EE90}"/>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6" name="フッター プレースホルダー 5">
            <a:extLst>
              <a:ext uri="{FF2B5EF4-FFF2-40B4-BE49-F238E27FC236}">
                <a16:creationId xmlns:a16="http://schemas.microsoft.com/office/drawing/2014/main" id="{04EF0A48-86F4-0645-BB7D-5CA7E2DA2845}"/>
              </a:ext>
            </a:extLst>
          </p:cNvPr>
          <p:cNvSpPr>
            <a:spLocks noGrp="1"/>
          </p:cNvSpPr>
          <p:nvPr>
            <p:ph type="ftr" sz="quarter" idx="11"/>
          </p:nvPr>
        </p:nvSpPr>
        <p:spPr/>
        <p:txBody>
          <a:bodyPr/>
          <a:lstStyle/>
          <a:p>
            <a:r>
              <a:rPr kumimoji="1" lang="ja-JP" altLang="en-US"/>
              <a:t>大学院セミナー</a:t>
            </a:r>
          </a:p>
        </p:txBody>
      </p:sp>
      <p:sp>
        <p:nvSpPr>
          <p:cNvPr id="7" name="スライド番号プレースホルダー 6">
            <a:extLst>
              <a:ext uri="{FF2B5EF4-FFF2-40B4-BE49-F238E27FC236}">
                <a16:creationId xmlns:a16="http://schemas.microsoft.com/office/drawing/2014/main" id="{3CE302EA-5F8C-A94D-B3D9-6A3C79AD6621}"/>
              </a:ext>
            </a:extLst>
          </p:cNvPr>
          <p:cNvSpPr>
            <a:spLocks noGrp="1"/>
          </p:cNvSpPr>
          <p:nvPr>
            <p:ph type="sldNum" sz="quarter" idx="12"/>
          </p:nvPr>
        </p:nvSpPr>
        <p:spPr/>
        <p:txBody>
          <a:bodyPr/>
          <a:lstStyle/>
          <a:p>
            <a:fld id="{C2EA3249-E942-6548-99D7-50BB56ADF5E4}" type="slidenum">
              <a:rPr kumimoji="1" lang="ja-JP" altLang="en-US" smtClean="0"/>
              <a:t>‹#›</a:t>
            </a:fld>
            <a:endParaRPr kumimoji="1" lang="ja-JP" altLang="en-US"/>
          </a:p>
        </p:txBody>
      </p:sp>
      <p:sp>
        <p:nvSpPr>
          <p:cNvPr id="8" name="テキスト ボックス 7">
            <a:extLst>
              <a:ext uri="{FF2B5EF4-FFF2-40B4-BE49-F238E27FC236}">
                <a16:creationId xmlns:a16="http://schemas.microsoft.com/office/drawing/2014/main" id="{CF2262BE-4286-1A45-BA69-2A1156D80AE4}"/>
              </a:ext>
            </a:extLst>
          </p:cNvPr>
          <p:cNvSpPr txBox="1"/>
          <p:nvPr userDrawn="1"/>
        </p:nvSpPr>
        <p:spPr>
          <a:xfrm>
            <a:off x="11140962" y="6562200"/>
            <a:ext cx="688429"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/&lt;#&gt;</a:t>
            </a:r>
            <a:endParaRPr kumimoji="1" lang="ja-JP" altLang="en-US" sz="120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1872205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D122664-0282-5F45-9D0C-C442143B6DA4}"/>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1F0E553-809A-C946-999E-B65A25DB44E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CEBF2DBF-D42E-9146-84E1-E35008DCD5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F718E90-68B0-6B4F-9453-E0DAC92D65C6}"/>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6" name="フッター プレースホルダー 5">
            <a:extLst>
              <a:ext uri="{FF2B5EF4-FFF2-40B4-BE49-F238E27FC236}">
                <a16:creationId xmlns:a16="http://schemas.microsoft.com/office/drawing/2014/main" id="{5D98BC2A-D81F-E947-9687-D7B3DE45392A}"/>
              </a:ext>
            </a:extLst>
          </p:cNvPr>
          <p:cNvSpPr>
            <a:spLocks noGrp="1"/>
          </p:cNvSpPr>
          <p:nvPr>
            <p:ph type="ftr" sz="quarter" idx="11"/>
          </p:nvPr>
        </p:nvSpPr>
        <p:spPr/>
        <p:txBody>
          <a:bodyPr/>
          <a:lstStyle/>
          <a:p>
            <a:r>
              <a:rPr kumimoji="1" lang="ja-JP" altLang="en-US"/>
              <a:t>大学院セミナー</a:t>
            </a:r>
          </a:p>
        </p:txBody>
      </p:sp>
      <p:sp>
        <p:nvSpPr>
          <p:cNvPr id="7" name="スライド番号プレースホルダー 6">
            <a:extLst>
              <a:ext uri="{FF2B5EF4-FFF2-40B4-BE49-F238E27FC236}">
                <a16:creationId xmlns:a16="http://schemas.microsoft.com/office/drawing/2014/main" id="{B8594B58-CFB3-7A4A-B26D-1B9792E2191D}"/>
              </a:ext>
            </a:extLst>
          </p:cNvPr>
          <p:cNvSpPr>
            <a:spLocks noGrp="1"/>
          </p:cNvSpPr>
          <p:nvPr>
            <p:ph type="sldNum" sz="quarter" idx="12"/>
          </p:nvPr>
        </p:nvSpPr>
        <p:spPr/>
        <p:txBody>
          <a:bodyPr/>
          <a:lstStyle/>
          <a:p>
            <a:fld id="{C2EA3249-E942-6548-99D7-50BB56ADF5E4}" type="slidenum">
              <a:rPr kumimoji="1" lang="ja-JP" altLang="en-US" smtClean="0"/>
              <a:t>‹#›</a:t>
            </a:fld>
            <a:endParaRPr kumimoji="1" lang="ja-JP" altLang="en-US"/>
          </a:p>
        </p:txBody>
      </p:sp>
      <p:sp>
        <p:nvSpPr>
          <p:cNvPr id="8" name="テキスト ボックス 7">
            <a:extLst>
              <a:ext uri="{FF2B5EF4-FFF2-40B4-BE49-F238E27FC236}">
                <a16:creationId xmlns:a16="http://schemas.microsoft.com/office/drawing/2014/main" id="{7AAD356B-3FF6-BA44-A8D2-B0FBD79EEB88}"/>
              </a:ext>
            </a:extLst>
          </p:cNvPr>
          <p:cNvSpPr txBox="1"/>
          <p:nvPr userDrawn="1"/>
        </p:nvSpPr>
        <p:spPr>
          <a:xfrm>
            <a:off x="11140962" y="6562200"/>
            <a:ext cx="688429" cy="276999"/>
          </a:xfrm>
          <a:prstGeom prst="rect">
            <a:avLst/>
          </a:prstGeom>
          <a:noFill/>
        </p:spPr>
        <p:txBody>
          <a:bodyPr wrap="square" rtlCol="0">
            <a:spAutoFit/>
          </a:bodyPr>
          <a:lstStyle/>
          <a:p>
            <a:r>
              <a:rPr kumimoji="1" lang="en-US" altLang="ja-JP" sz="1200" dirty="0">
                <a:latin typeface="Meiryo" panose="020B0604030504040204" pitchFamily="34" charset="-128"/>
                <a:ea typeface="Meiryo" panose="020B0604030504040204" pitchFamily="34" charset="-128"/>
              </a:rPr>
              <a:t>/&lt;#&gt;</a:t>
            </a:r>
            <a:endParaRPr kumimoji="1" lang="ja-JP" altLang="en-US" sz="1200">
              <a:latin typeface="Meiryo" panose="020B0604030504040204" pitchFamily="34" charset="-128"/>
              <a:ea typeface="Meiryo" panose="020B0604030504040204" pitchFamily="34" charset="-128"/>
            </a:endParaRPr>
          </a:p>
        </p:txBody>
      </p:sp>
    </p:spTree>
    <p:extLst>
      <p:ext uri="{BB962C8B-B14F-4D97-AF65-F5344CB8AC3E}">
        <p14:creationId xmlns:p14="http://schemas.microsoft.com/office/powerpoint/2010/main" val="16625029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C011E588-45DD-E346-9904-248AA7A4672D}"/>
              </a:ext>
            </a:extLst>
          </p:cNvPr>
          <p:cNvSpPr>
            <a:spLocks noGrp="1"/>
          </p:cNvSpPr>
          <p:nvPr>
            <p:ph type="title"/>
          </p:nvPr>
        </p:nvSpPr>
        <p:spPr>
          <a:xfrm>
            <a:off x="530772" y="336328"/>
            <a:ext cx="11130455" cy="798787"/>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50AD0EA-1EBC-814E-93C5-38447607C7F1}"/>
              </a:ext>
            </a:extLst>
          </p:cNvPr>
          <p:cNvSpPr>
            <a:spLocks noGrp="1"/>
          </p:cNvSpPr>
          <p:nvPr>
            <p:ph type="body" idx="1"/>
          </p:nvPr>
        </p:nvSpPr>
        <p:spPr>
          <a:xfrm>
            <a:off x="530772" y="1135115"/>
            <a:ext cx="11130454" cy="5380506"/>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dirty="0"/>
              <a:t>2 </a:t>
            </a:r>
            <a:r>
              <a:rPr kumimoji="1" lang="ja-JP" altLang="en-US"/>
              <a:t>レベル</a:t>
            </a:r>
          </a:p>
          <a:p>
            <a:pPr lvl="2"/>
            <a:r>
              <a:rPr kumimoji="1" lang="ja-JP" altLang="en-US"/>
              <a:t>第 </a:t>
            </a:r>
            <a:r>
              <a:rPr kumimoji="1" lang="en-US" altLang="ja-JP" dirty="0"/>
              <a:t>3 </a:t>
            </a:r>
            <a:r>
              <a:rPr kumimoji="1" lang="ja-JP" altLang="en-US"/>
              <a:t>レベル</a:t>
            </a:r>
          </a:p>
          <a:p>
            <a:pPr lvl="3"/>
            <a:r>
              <a:rPr kumimoji="1" lang="ja-JP" altLang="en-US"/>
              <a:t>第 </a:t>
            </a:r>
            <a:r>
              <a:rPr kumimoji="1" lang="en-US" altLang="ja-JP" dirty="0"/>
              <a:t>4 </a:t>
            </a:r>
            <a:r>
              <a:rPr kumimoji="1" lang="ja-JP" altLang="en-US"/>
              <a:t>レベル</a:t>
            </a:r>
          </a:p>
          <a:p>
            <a:pPr lvl="4"/>
            <a:r>
              <a:rPr kumimoji="1" lang="ja-JP" altLang="en-US"/>
              <a:t>第 </a:t>
            </a:r>
            <a:r>
              <a:rPr kumimoji="1" lang="en-US" altLang="ja-JP" dirty="0"/>
              <a:t>5 </a:t>
            </a:r>
            <a:r>
              <a:rPr kumimoji="1" lang="ja-JP" altLang="en-US"/>
              <a:t>レベル</a:t>
            </a:r>
          </a:p>
        </p:txBody>
      </p:sp>
      <p:sp>
        <p:nvSpPr>
          <p:cNvPr id="4" name="日付プレースホルダー 3">
            <a:extLst>
              <a:ext uri="{FF2B5EF4-FFF2-40B4-BE49-F238E27FC236}">
                <a16:creationId xmlns:a16="http://schemas.microsoft.com/office/drawing/2014/main" id="{191477CA-E6BC-2F43-BD93-242E69229105}"/>
              </a:ext>
            </a:extLst>
          </p:cNvPr>
          <p:cNvSpPr>
            <a:spLocks noGrp="1"/>
          </p:cNvSpPr>
          <p:nvPr>
            <p:ph type="dt" sz="half" idx="2"/>
          </p:nvPr>
        </p:nvSpPr>
        <p:spPr>
          <a:xfrm>
            <a:off x="257503" y="6526377"/>
            <a:ext cx="2743200" cy="365125"/>
          </a:xfrm>
          <a:prstGeom prst="rect">
            <a:avLst/>
          </a:prstGeom>
        </p:spPr>
        <p:txBody>
          <a:bodyPr vert="horz" lIns="91440" tIns="45720" rIns="91440" bIns="45720" rtlCol="0" anchor="ctr"/>
          <a:lstStyle>
            <a:lvl1pPr algn="l">
              <a:defRPr sz="1200">
                <a:solidFill>
                  <a:schemeClr val="tx1">
                    <a:tint val="75000"/>
                  </a:schemeClr>
                </a:solidFill>
                <a:latin typeface="Meiryo" panose="020B0604030504040204" pitchFamily="34" charset="-128"/>
                <a:ea typeface="Meiryo" panose="020B0604030504040204" pitchFamily="34" charset="-128"/>
              </a:defRPr>
            </a:lvl1pPr>
          </a:lstStyle>
          <a:p>
            <a:r>
              <a:rPr lang="en-US" altLang="ja-JP"/>
              <a:t>Makoto Noguchi</a:t>
            </a:r>
            <a:r>
              <a:rPr lang="ja-JP" altLang="en-US"/>
              <a:t>＠</a:t>
            </a:r>
            <a:r>
              <a:rPr lang="en-US" altLang="ja-JP"/>
              <a:t>Kwansei</a:t>
            </a:r>
            <a:endParaRPr lang="ja-JP" altLang="en-US"/>
          </a:p>
        </p:txBody>
      </p:sp>
      <p:sp>
        <p:nvSpPr>
          <p:cNvPr id="5" name="フッター プレースホルダー 4">
            <a:extLst>
              <a:ext uri="{FF2B5EF4-FFF2-40B4-BE49-F238E27FC236}">
                <a16:creationId xmlns:a16="http://schemas.microsoft.com/office/drawing/2014/main" id="{3BE55E19-F568-E64C-AE5D-49A41A1A879A}"/>
              </a:ext>
            </a:extLst>
          </p:cNvPr>
          <p:cNvSpPr>
            <a:spLocks noGrp="1"/>
          </p:cNvSpPr>
          <p:nvPr>
            <p:ph type="ftr" sz="quarter" idx="3"/>
          </p:nvPr>
        </p:nvSpPr>
        <p:spPr>
          <a:xfrm>
            <a:off x="257503" y="0"/>
            <a:ext cx="4114800" cy="365125"/>
          </a:xfrm>
          <a:prstGeom prst="rect">
            <a:avLst/>
          </a:prstGeom>
        </p:spPr>
        <p:txBody>
          <a:bodyPr vert="horz" lIns="91440" tIns="45720" rIns="91440" bIns="45720" rtlCol="0" anchor="ctr"/>
          <a:lstStyle>
            <a:lvl1pPr algn="l">
              <a:defRPr sz="1200">
                <a:solidFill>
                  <a:schemeClr val="tx1">
                    <a:tint val="75000"/>
                  </a:schemeClr>
                </a:solidFill>
                <a:latin typeface="Meiryo" panose="020B0604030504040204" pitchFamily="34" charset="-128"/>
                <a:ea typeface="Meiryo" panose="020B0604030504040204" pitchFamily="34" charset="-128"/>
              </a:defRPr>
            </a:lvl1pPr>
          </a:lstStyle>
          <a:p>
            <a:r>
              <a:rPr lang="ja-JP" altLang="en-US"/>
              <a:t>大学院セミナー</a:t>
            </a:r>
          </a:p>
        </p:txBody>
      </p:sp>
      <p:sp>
        <p:nvSpPr>
          <p:cNvPr id="6" name="スライド番号プレースホルダー 5">
            <a:extLst>
              <a:ext uri="{FF2B5EF4-FFF2-40B4-BE49-F238E27FC236}">
                <a16:creationId xmlns:a16="http://schemas.microsoft.com/office/drawing/2014/main" id="{EF7AF1FF-7FA1-B84D-8526-2DEB8BA67998}"/>
              </a:ext>
            </a:extLst>
          </p:cNvPr>
          <p:cNvSpPr>
            <a:spLocks noGrp="1"/>
          </p:cNvSpPr>
          <p:nvPr>
            <p:ph type="sldNum" sz="quarter" idx="4"/>
          </p:nvPr>
        </p:nvSpPr>
        <p:spPr>
          <a:xfrm>
            <a:off x="8523886" y="6515621"/>
            <a:ext cx="2743200" cy="365125"/>
          </a:xfrm>
          <a:prstGeom prst="rect">
            <a:avLst/>
          </a:prstGeom>
        </p:spPr>
        <p:txBody>
          <a:bodyPr vert="horz" lIns="91440" tIns="45720" rIns="91440" bIns="45720" rtlCol="0" anchor="ctr"/>
          <a:lstStyle>
            <a:lvl1pPr algn="r">
              <a:defRPr sz="1200">
                <a:solidFill>
                  <a:schemeClr val="tx1">
                    <a:tint val="75000"/>
                  </a:schemeClr>
                </a:solidFill>
                <a:latin typeface="Meiryo" panose="020B0604030504040204" pitchFamily="34" charset="-128"/>
                <a:ea typeface="Meiryo" panose="020B0604030504040204" pitchFamily="34" charset="-128"/>
              </a:defRPr>
            </a:lvl1pPr>
          </a:lstStyle>
          <a:p>
            <a:fld id="{C2EA3249-E942-6548-99D7-50BB56ADF5E4}" type="slidenum">
              <a:rPr lang="ja-JP" altLang="en-US" smtClean="0"/>
              <a:pPr/>
              <a:t>‹#›</a:t>
            </a:fld>
            <a:endParaRPr lang="ja-JP" altLang="en-US"/>
          </a:p>
        </p:txBody>
      </p:sp>
    </p:spTree>
    <p:extLst>
      <p:ext uri="{BB962C8B-B14F-4D97-AF65-F5344CB8AC3E}">
        <p14:creationId xmlns:p14="http://schemas.microsoft.com/office/powerpoint/2010/main" val="17106798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l" defTabSz="914400" rtl="0" eaLnBrk="1" latinLnBrk="0" hangingPunct="1">
        <a:lnSpc>
          <a:spcPct val="90000"/>
        </a:lnSpc>
        <a:spcBef>
          <a:spcPct val="0"/>
        </a:spcBef>
        <a:buNone/>
        <a:defRPr kumimoji="1" sz="3600" kern="1200">
          <a:solidFill>
            <a:schemeClr val="tx1"/>
          </a:solidFill>
          <a:latin typeface="Meiryo" panose="020B0604030504040204" pitchFamily="34" charset="-128"/>
          <a:ea typeface="Meiryo" panose="020B0604030504040204" pitchFamily="34" charset="-128"/>
          <a:cs typeface="+mj-cs"/>
        </a:defRPr>
      </a:lvl1pPr>
    </p:titleStyle>
    <p:bodyStyle>
      <a:lvl1pPr marL="228600" indent="-228600" algn="l" defTabSz="914400" rtl="0" eaLnBrk="0" latinLnBrk="0" hangingPunct="1">
        <a:lnSpc>
          <a:spcPts val="3000"/>
        </a:lnSpc>
        <a:spcBef>
          <a:spcPts val="0"/>
        </a:spcBef>
        <a:buFont typeface="Wingdings" pitchFamily="2" charset="2"/>
        <a:buChar char="l"/>
        <a:defRPr kumimoji="1" sz="2000" kern="1200">
          <a:solidFill>
            <a:schemeClr val="tx1"/>
          </a:solidFill>
          <a:latin typeface="Meiryo" panose="020B0604030504040204" pitchFamily="34" charset="-128"/>
          <a:ea typeface="Meiryo" panose="020B0604030504040204" pitchFamily="34" charset="-128"/>
          <a:cs typeface="+mn-cs"/>
        </a:defRPr>
      </a:lvl1pPr>
      <a:lvl2pPr marL="800100" indent="-342900" algn="l" defTabSz="914400" rtl="0" eaLnBrk="0" latinLnBrk="0" hangingPunct="1">
        <a:lnSpc>
          <a:spcPts val="3000"/>
        </a:lnSpc>
        <a:spcBef>
          <a:spcPts val="0"/>
        </a:spcBef>
        <a:buFont typeface="Wingdings" pitchFamily="2" charset="2"/>
        <a:buChar char="Ø"/>
        <a:defRPr kumimoji="1" sz="1800" kern="1200">
          <a:solidFill>
            <a:schemeClr val="tx1"/>
          </a:solidFill>
          <a:latin typeface="Meiryo" panose="020B0604030504040204" pitchFamily="34" charset="-128"/>
          <a:ea typeface="Meiryo" panose="020B0604030504040204" pitchFamily="34" charset="-128"/>
          <a:cs typeface="+mn-cs"/>
        </a:defRPr>
      </a:lvl2pPr>
      <a:lvl3pPr marL="1143000" indent="-228600" algn="l" defTabSz="914400" rtl="0" eaLnBrk="0" latinLnBrk="0" hangingPunct="1">
        <a:lnSpc>
          <a:spcPts val="3000"/>
        </a:lnSpc>
        <a:spcBef>
          <a:spcPts val="0"/>
        </a:spcBef>
        <a:buFont typeface="Arial" panose="020B0604020202020204" pitchFamily="34" charset="0"/>
        <a:buChar char="•"/>
        <a:defRPr kumimoji="1" sz="1600" kern="1200">
          <a:solidFill>
            <a:schemeClr val="tx1"/>
          </a:solidFill>
          <a:latin typeface="Meiryo" panose="020B0604030504040204" pitchFamily="34" charset="-128"/>
          <a:ea typeface="Meiryo" panose="020B0604030504040204" pitchFamily="34" charset="-128"/>
          <a:cs typeface="+mn-cs"/>
        </a:defRPr>
      </a:lvl3pPr>
      <a:lvl4pPr marL="1600200" indent="-228600" algn="l" defTabSz="914400" rtl="0" eaLnBrk="0" latinLnBrk="0" hangingPunct="1">
        <a:lnSpc>
          <a:spcPts val="3000"/>
        </a:lnSpc>
        <a:spcBef>
          <a:spcPts val="0"/>
        </a:spcBef>
        <a:buFont typeface="Arial" panose="020B0604020202020204" pitchFamily="34" charset="0"/>
        <a:buChar char="•"/>
        <a:defRPr kumimoji="1" sz="1400" kern="1200">
          <a:solidFill>
            <a:schemeClr val="tx1"/>
          </a:solidFill>
          <a:latin typeface="Meiryo" panose="020B0604030504040204" pitchFamily="34" charset="-128"/>
          <a:ea typeface="Meiryo" panose="020B0604030504040204" pitchFamily="34" charset="-128"/>
          <a:cs typeface="+mn-cs"/>
        </a:defRPr>
      </a:lvl4pPr>
      <a:lvl5pPr marL="2057400" indent="-228600" algn="l" defTabSz="914400" rtl="0" eaLnBrk="0" latinLnBrk="0" hangingPunct="1">
        <a:lnSpc>
          <a:spcPts val="3000"/>
        </a:lnSpc>
        <a:spcBef>
          <a:spcPts val="0"/>
        </a:spcBef>
        <a:buFont typeface="Arial" panose="020B0604020202020204" pitchFamily="34" charset="0"/>
        <a:buChar char="•"/>
        <a:defRPr kumimoji="1" sz="1400" kern="1200">
          <a:solidFill>
            <a:schemeClr val="tx1"/>
          </a:solidFill>
          <a:latin typeface="Meiryo" panose="020B0604030504040204" pitchFamily="34" charset="-128"/>
          <a:ea typeface="Meiryo" panose="020B0604030504040204" pitchFamily="34" charset="-128"/>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F2A9A0-C8F5-BD43-9594-0FCFEC46D422}"/>
              </a:ext>
            </a:extLst>
          </p:cNvPr>
          <p:cNvSpPr>
            <a:spLocks noGrp="1"/>
          </p:cNvSpPr>
          <p:nvPr>
            <p:ph type="ctrTitle"/>
          </p:nvPr>
        </p:nvSpPr>
        <p:spPr>
          <a:xfrm>
            <a:off x="811618" y="1437791"/>
            <a:ext cx="10568763" cy="2387600"/>
          </a:xfrm>
        </p:spPr>
        <p:txBody>
          <a:bodyPr>
            <a:normAutofit/>
          </a:bodyPr>
          <a:lstStyle/>
          <a:p>
            <a:r>
              <a:rPr lang="en" altLang="ja-JP" sz="4000" dirty="0"/>
              <a:t>Time series forecasting of Covid-19 using deep learning models: India-USA comparative case study </a:t>
            </a:r>
            <a:endParaRPr lang="en" altLang="ja-JP" sz="3600" dirty="0"/>
          </a:p>
        </p:txBody>
      </p:sp>
      <p:sp>
        <p:nvSpPr>
          <p:cNvPr id="3" name="字幕 2">
            <a:extLst>
              <a:ext uri="{FF2B5EF4-FFF2-40B4-BE49-F238E27FC236}">
                <a16:creationId xmlns:a16="http://schemas.microsoft.com/office/drawing/2014/main" id="{AA687B21-263A-8346-B87C-A1465758B898}"/>
              </a:ext>
            </a:extLst>
          </p:cNvPr>
          <p:cNvSpPr>
            <a:spLocks noGrp="1"/>
          </p:cNvSpPr>
          <p:nvPr>
            <p:ph type="subTitle" idx="1"/>
          </p:nvPr>
        </p:nvSpPr>
        <p:spPr/>
        <p:txBody>
          <a:bodyPr/>
          <a:lstStyle/>
          <a:p>
            <a:r>
              <a:rPr kumimoji="1" lang="ja-JP" altLang="en-US"/>
              <a:t>関西学院大学　理工学部　情報科学専攻</a:t>
            </a:r>
            <a:endParaRPr kumimoji="1" lang="en-US" altLang="ja-JP" dirty="0"/>
          </a:p>
          <a:p>
            <a:r>
              <a:rPr lang="ja-JP" altLang="en-US"/>
              <a:t>徳山研究室　　</a:t>
            </a:r>
            <a:r>
              <a:rPr lang="en-US" altLang="ja-JP" dirty="0"/>
              <a:t>47021715 </a:t>
            </a:r>
            <a:r>
              <a:rPr lang="ja-JP" altLang="en-US"/>
              <a:t>野口真</a:t>
            </a:r>
            <a:endParaRPr kumimoji="1" lang="ja-JP" altLang="en-US"/>
          </a:p>
        </p:txBody>
      </p:sp>
      <p:sp>
        <p:nvSpPr>
          <p:cNvPr id="4" name="日付プレースホルダー 3">
            <a:extLst>
              <a:ext uri="{FF2B5EF4-FFF2-40B4-BE49-F238E27FC236}">
                <a16:creationId xmlns:a16="http://schemas.microsoft.com/office/drawing/2014/main" id="{C2653254-00A4-6942-9598-65BE2F3DC147}"/>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7320F340-C029-8C4A-88B3-B47318EB182B}"/>
              </a:ext>
            </a:extLst>
          </p:cNvPr>
          <p:cNvSpPr>
            <a:spLocks noGrp="1"/>
          </p:cNvSpPr>
          <p:nvPr>
            <p:ph type="ftr" sz="quarter" idx="11"/>
          </p:nvPr>
        </p:nvSpPr>
        <p:spPr/>
        <p:txBody>
          <a:bodyPr/>
          <a:lstStyle/>
          <a:p>
            <a:r>
              <a:rPr kumimoji="1" lang="ja-JP" altLang="en-US"/>
              <a:t>大学院セミナー</a:t>
            </a:r>
          </a:p>
        </p:txBody>
      </p:sp>
    </p:spTree>
    <p:extLst>
      <p:ext uri="{BB962C8B-B14F-4D97-AF65-F5344CB8AC3E}">
        <p14:creationId xmlns:p14="http://schemas.microsoft.com/office/powerpoint/2010/main" val="42922781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C052F80-7DB1-D647-B0EE-06DCC2862462}"/>
              </a:ext>
            </a:extLst>
          </p:cNvPr>
          <p:cNvSpPr>
            <a:spLocks noGrp="1"/>
          </p:cNvSpPr>
          <p:nvPr>
            <p:ph type="title"/>
          </p:nvPr>
        </p:nvSpPr>
        <p:spPr/>
        <p:txBody>
          <a:bodyPr/>
          <a:lstStyle/>
          <a:p>
            <a:r>
              <a:rPr kumimoji="1" lang="ja-JP" altLang="en-US"/>
              <a:t>実験</a:t>
            </a:r>
          </a:p>
        </p:txBody>
      </p:sp>
      <p:sp>
        <p:nvSpPr>
          <p:cNvPr id="4" name="日付プレースホルダー 3">
            <a:extLst>
              <a:ext uri="{FF2B5EF4-FFF2-40B4-BE49-F238E27FC236}">
                <a16:creationId xmlns:a16="http://schemas.microsoft.com/office/drawing/2014/main" id="{D051446A-1C40-4B45-B4D7-147E01ABBBD5}"/>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BB1E7368-C725-FD4F-8EC7-BB1105605231}"/>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F38D1CFD-86E0-9F4C-8BC7-766F34834D7C}"/>
              </a:ext>
            </a:extLst>
          </p:cNvPr>
          <p:cNvSpPr>
            <a:spLocks noGrp="1"/>
          </p:cNvSpPr>
          <p:nvPr>
            <p:ph type="sldNum" sz="quarter" idx="12"/>
          </p:nvPr>
        </p:nvSpPr>
        <p:spPr/>
        <p:txBody>
          <a:bodyPr/>
          <a:lstStyle/>
          <a:p>
            <a:fld id="{C2EA3249-E942-6548-99D7-50BB56ADF5E4}" type="slidenum">
              <a:rPr kumimoji="1" lang="ja-JP" altLang="en-US" smtClean="0"/>
              <a:t>10</a:t>
            </a:fld>
            <a:endParaRPr kumimoji="1" lang="ja-JP" altLang="en-US"/>
          </a:p>
        </p:txBody>
      </p:sp>
      <p:sp>
        <p:nvSpPr>
          <p:cNvPr id="22" name="コンテンツ プレースホルダー 21">
            <a:extLst>
              <a:ext uri="{FF2B5EF4-FFF2-40B4-BE49-F238E27FC236}">
                <a16:creationId xmlns:a16="http://schemas.microsoft.com/office/drawing/2014/main" id="{774D3E0A-E748-294F-BC0E-0C6859CE29FB}"/>
              </a:ext>
            </a:extLst>
          </p:cNvPr>
          <p:cNvSpPr>
            <a:spLocks noGrp="1"/>
          </p:cNvSpPr>
          <p:nvPr>
            <p:ph idx="1"/>
          </p:nvPr>
        </p:nvSpPr>
        <p:spPr/>
        <p:txBody>
          <a:bodyPr/>
          <a:lstStyle/>
          <a:p>
            <a:r>
              <a:rPr lang="ja-JP" altLang="en-US"/>
              <a:t>左）陽性者数，右）死亡者数（上：</a:t>
            </a:r>
            <a:r>
              <a:rPr lang="en-US" altLang="ja-JP" dirty="0"/>
              <a:t>Stacked, </a:t>
            </a:r>
            <a:r>
              <a:rPr lang="ja-JP" altLang="en-US"/>
              <a:t>中：</a:t>
            </a:r>
            <a:r>
              <a:rPr lang="en-US" altLang="ja-JP" dirty="0"/>
              <a:t>Bi-directional, </a:t>
            </a:r>
            <a:r>
              <a:rPr lang="ja-JP" altLang="en-US"/>
              <a:t>下：</a:t>
            </a:r>
            <a:r>
              <a:rPr lang="en-US" altLang="ja-JP" dirty="0"/>
              <a:t>Convolutional</a:t>
            </a:r>
            <a:r>
              <a:rPr lang="ja-JP" altLang="en-US"/>
              <a:t>）</a:t>
            </a:r>
          </a:p>
        </p:txBody>
      </p:sp>
      <p:pic>
        <p:nvPicPr>
          <p:cNvPr id="23" name="コンテンツ プレースホルダー 11">
            <a:extLst>
              <a:ext uri="{FF2B5EF4-FFF2-40B4-BE49-F238E27FC236}">
                <a16:creationId xmlns:a16="http://schemas.microsoft.com/office/drawing/2014/main" id="{AA57EDE8-974E-AC49-980D-AE02F17AB6B7}"/>
              </a:ext>
            </a:extLst>
          </p:cNvPr>
          <p:cNvPicPr>
            <a:picLocks noChangeAspect="1"/>
          </p:cNvPicPr>
          <p:nvPr/>
        </p:nvPicPr>
        <p:blipFill>
          <a:blip r:embed="rId2"/>
          <a:stretch>
            <a:fillRect/>
          </a:stretch>
        </p:blipFill>
        <p:spPr>
          <a:xfrm>
            <a:off x="312014" y="1684930"/>
            <a:ext cx="5783985" cy="4645077"/>
          </a:xfrm>
          <a:prstGeom prst="rect">
            <a:avLst/>
          </a:prstGeom>
        </p:spPr>
      </p:pic>
      <p:pic>
        <p:nvPicPr>
          <p:cNvPr id="24" name="図 23">
            <a:extLst>
              <a:ext uri="{FF2B5EF4-FFF2-40B4-BE49-F238E27FC236}">
                <a16:creationId xmlns:a16="http://schemas.microsoft.com/office/drawing/2014/main" id="{F67DDA42-0AF8-D242-A18A-F8E516EADD63}"/>
              </a:ext>
            </a:extLst>
          </p:cNvPr>
          <p:cNvPicPr>
            <a:picLocks noChangeAspect="1"/>
          </p:cNvPicPr>
          <p:nvPr/>
        </p:nvPicPr>
        <p:blipFill>
          <a:blip r:embed="rId3"/>
          <a:stretch>
            <a:fillRect/>
          </a:stretch>
        </p:blipFill>
        <p:spPr>
          <a:xfrm>
            <a:off x="6125171" y="1642397"/>
            <a:ext cx="5876300" cy="4471487"/>
          </a:xfrm>
          <a:prstGeom prst="rect">
            <a:avLst/>
          </a:prstGeom>
        </p:spPr>
      </p:pic>
    </p:spTree>
    <p:extLst>
      <p:ext uri="{BB962C8B-B14F-4D97-AF65-F5344CB8AC3E}">
        <p14:creationId xmlns:p14="http://schemas.microsoft.com/office/powerpoint/2010/main" val="6506733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93E5C6D-C5E5-FC4F-BEAB-0B89C6504E73}"/>
              </a:ext>
            </a:extLst>
          </p:cNvPr>
          <p:cNvSpPr>
            <a:spLocks noGrp="1"/>
          </p:cNvSpPr>
          <p:nvPr>
            <p:ph type="title"/>
          </p:nvPr>
        </p:nvSpPr>
        <p:spPr/>
        <p:txBody>
          <a:bodyPr/>
          <a:lstStyle/>
          <a:p>
            <a:r>
              <a:rPr kumimoji="1" lang="ja-JP" altLang="en-US"/>
              <a:t>実験</a:t>
            </a:r>
          </a:p>
        </p:txBody>
      </p:sp>
      <p:sp>
        <p:nvSpPr>
          <p:cNvPr id="3" name="コンテンツ プレースホルダー 2">
            <a:extLst>
              <a:ext uri="{FF2B5EF4-FFF2-40B4-BE49-F238E27FC236}">
                <a16:creationId xmlns:a16="http://schemas.microsoft.com/office/drawing/2014/main" id="{8A6DF9F8-A1A3-904A-B46D-FD2FA7040D3C}"/>
              </a:ext>
            </a:extLst>
          </p:cNvPr>
          <p:cNvSpPr>
            <a:spLocks noGrp="1"/>
          </p:cNvSpPr>
          <p:nvPr>
            <p:ph idx="1"/>
          </p:nvPr>
        </p:nvSpPr>
        <p:spPr/>
        <p:txBody>
          <a:bodyPr/>
          <a:lstStyle/>
          <a:p>
            <a:r>
              <a:rPr lang="ja-JP" altLang="en-US"/>
              <a:t>左）予測データ，右）実際のデータ</a:t>
            </a:r>
            <a:r>
              <a:rPr lang="en-US" altLang="ja-JP" dirty="0"/>
              <a:t>(</a:t>
            </a:r>
            <a:r>
              <a:rPr lang="ja-JP" altLang="en-US"/>
              <a:t>陽性者数</a:t>
            </a:r>
            <a:r>
              <a:rPr lang="en-US" altLang="ja-JP" dirty="0"/>
              <a:t>)</a:t>
            </a:r>
            <a:endParaRPr kumimoji="1" lang="ja-JP" altLang="en-US"/>
          </a:p>
        </p:txBody>
      </p:sp>
      <p:sp>
        <p:nvSpPr>
          <p:cNvPr id="4" name="日付プレースホルダー 3">
            <a:extLst>
              <a:ext uri="{FF2B5EF4-FFF2-40B4-BE49-F238E27FC236}">
                <a16:creationId xmlns:a16="http://schemas.microsoft.com/office/drawing/2014/main" id="{D7211A45-5589-BB48-BD2E-8133B692AAF1}"/>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D72FF913-093F-BC4F-8D4C-51C700C5D2D9}"/>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CF3C6E22-00CA-C145-9C5D-23A51086529D}"/>
              </a:ext>
            </a:extLst>
          </p:cNvPr>
          <p:cNvSpPr>
            <a:spLocks noGrp="1"/>
          </p:cNvSpPr>
          <p:nvPr>
            <p:ph type="sldNum" sz="quarter" idx="12"/>
          </p:nvPr>
        </p:nvSpPr>
        <p:spPr/>
        <p:txBody>
          <a:bodyPr/>
          <a:lstStyle/>
          <a:p>
            <a:fld id="{C2EA3249-E942-6548-99D7-50BB56ADF5E4}" type="slidenum">
              <a:rPr kumimoji="1" lang="ja-JP" altLang="en-US" smtClean="0"/>
              <a:t>11</a:t>
            </a:fld>
            <a:endParaRPr kumimoji="1" lang="ja-JP" altLang="en-US"/>
          </a:p>
        </p:txBody>
      </p:sp>
      <p:pic>
        <p:nvPicPr>
          <p:cNvPr id="7" name="コンテンツ プレースホルダー 11">
            <a:extLst>
              <a:ext uri="{FF2B5EF4-FFF2-40B4-BE49-F238E27FC236}">
                <a16:creationId xmlns:a16="http://schemas.microsoft.com/office/drawing/2014/main" id="{B8747073-A659-9444-B61A-97622F288F00}"/>
              </a:ext>
            </a:extLst>
          </p:cNvPr>
          <p:cNvPicPr>
            <a:picLocks noChangeAspect="1"/>
          </p:cNvPicPr>
          <p:nvPr/>
        </p:nvPicPr>
        <p:blipFill>
          <a:blip r:embed="rId2"/>
          <a:stretch>
            <a:fillRect/>
          </a:stretch>
        </p:blipFill>
        <p:spPr>
          <a:xfrm>
            <a:off x="312014" y="1684930"/>
            <a:ext cx="5783985" cy="4645077"/>
          </a:xfrm>
          <a:prstGeom prst="rect">
            <a:avLst/>
          </a:prstGeom>
        </p:spPr>
      </p:pic>
      <p:pic>
        <p:nvPicPr>
          <p:cNvPr id="9" name="図 8">
            <a:extLst>
              <a:ext uri="{FF2B5EF4-FFF2-40B4-BE49-F238E27FC236}">
                <a16:creationId xmlns:a16="http://schemas.microsoft.com/office/drawing/2014/main" id="{2559061E-5FD5-8849-A943-77718758472A}"/>
              </a:ext>
            </a:extLst>
          </p:cNvPr>
          <p:cNvPicPr>
            <a:picLocks noChangeAspect="1"/>
          </p:cNvPicPr>
          <p:nvPr/>
        </p:nvPicPr>
        <p:blipFill>
          <a:blip r:embed="rId3"/>
          <a:stretch>
            <a:fillRect/>
          </a:stretch>
        </p:blipFill>
        <p:spPr>
          <a:xfrm>
            <a:off x="6256708" y="2900855"/>
            <a:ext cx="5783986" cy="1597423"/>
          </a:xfrm>
          <a:prstGeom prst="rect">
            <a:avLst/>
          </a:prstGeom>
        </p:spPr>
      </p:pic>
    </p:spTree>
    <p:extLst>
      <p:ext uri="{BB962C8B-B14F-4D97-AF65-F5344CB8AC3E}">
        <p14:creationId xmlns:p14="http://schemas.microsoft.com/office/powerpoint/2010/main" val="35134123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77E9106-8C1E-8840-8E6E-ED4C266DBFBF}"/>
              </a:ext>
            </a:extLst>
          </p:cNvPr>
          <p:cNvSpPr>
            <a:spLocks noGrp="1"/>
          </p:cNvSpPr>
          <p:nvPr>
            <p:ph type="title"/>
          </p:nvPr>
        </p:nvSpPr>
        <p:spPr/>
        <p:txBody>
          <a:bodyPr/>
          <a:lstStyle/>
          <a:p>
            <a:r>
              <a:rPr kumimoji="1" lang="ja-JP" altLang="en-US"/>
              <a:t>実験</a:t>
            </a:r>
          </a:p>
        </p:txBody>
      </p:sp>
      <p:sp>
        <p:nvSpPr>
          <p:cNvPr id="4" name="日付プレースホルダー 3">
            <a:extLst>
              <a:ext uri="{FF2B5EF4-FFF2-40B4-BE49-F238E27FC236}">
                <a16:creationId xmlns:a16="http://schemas.microsoft.com/office/drawing/2014/main" id="{00A6CC14-538F-004B-AFD0-5F1B6C6C7F9E}"/>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881AD3D8-1045-3A44-BC6F-8CD4FFCBA543}"/>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55F111B2-01EB-D341-BA76-7FEB630AA3FD}"/>
              </a:ext>
            </a:extLst>
          </p:cNvPr>
          <p:cNvSpPr>
            <a:spLocks noGrp="1"/>
          </p:cNvSpPr>
          <p:nvPr>
            <p:ph type="sldNum" sz="quarter" idx="12"/>
          </p:nvPr>
        </p:nvSpPr>
        <p:spPr/>
        <p:txBody>
          <a:bodyPr/>
          <a:lstStyle/>
          <a:p>
            <a:fld id="{C2EA3249-E942-6548-99D7-50BB56ADF5E4}" type="slidenum">
              <a:rPr kumimoji="1" lang="ja-JP" altLang="en-US" smtClean="0"/>
              <a:t>12</a:t>
            </a:fld>
            <a:endParaRPr kumimoji="1" lang="ja-JP" altLang="en-US"/>
          </a:p>
        </p:txBody>
      </p:sp>
      <p:pic>
        <p:nvPicPr>
          <p:cNvPr id="8" name="図 7">
            <a:extLst>
              <a:ext uri="{FF2B5EF4-FFF2-40B4-BE49-F238E27FC236}">
                <a16:creationId xmlns:a16="http://schemas.microsoft.com/office/drawing/2014/main" id="{D9E6E9CB-8386-8940-A9ED-CA40ED538952}"/>
              </a:ext>
            </a:extLst>
          </p:cNvPr>
          <p:cNvPicPr>
            <a:picLocks noChangeAspect="1"/>
          </p:cNvPicPr>
          <p:nvPr/>
        </p:nvPicPr>
        <p:blipFill>
          <a:blip r:embed="rId2"/>
          <a:stretch>
            <a:fillRect/>
          </a:stretch>
        </p:blipFill>
        <p:spPr>
          <a:xfrm>
            <a:off x="2323124" y="1196074"/>
            <a:ext cx="7545752" cy="5319547"/>
          </a:xfrm>
          <a:prstGeom prst="rect">
            <a:avLst/>
          </a:prstGeom>
        </p:spPr>
      </p:pic>
    </p:spTree>
    <p:extLst>
      <p:ext uri="{BB962C8B-B14F-4D97-AF65-F5344CB8AC3E}">
        <p14:creationId xmlns:p14="http://schemas.microsoft.com/office/powerpoint/2010/main" val="641647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5E9090-6E3B-46D4-BC1E-1C8CB772CCF7}"/>
              </a:ext>
            </a:extLst>
          </p:cNvPr>
          <p:cNvSpPr>
            <a:spLocks noGrp="1"/>
          </p:cNvSpPr>
          <p:nvPr>
            <p:ph type="title"/>
          </p:nvPr>
        </p:nvSpPr>
        <p:spPr/>
        <p:txBody>
          <a:bodyPr/>
          <a:lstStyle/>
          <a:p>
            <a:r>
              <a:rPr kumimoji="1" lang="ja-JP" altLang="en-US" dirty="0"/>
              <a:t>その他の関連研究</a:t>
            </a:r>
          </a:p>
        </p:txBody>
      </p:sp>
      <p:sp>
        <p:nvSpPr>
          <p:cNvPr id="3" name="コンテンツ プレースホルダー 2">
            <a:extLst>
              <a:ext uri="{FF2B5EF4-FFF2-40B4-BE49-F238E27FC236}">
                <a16:creationId xmlns:a16="http://schemas.microsoft.com/office/drawing/2014/main" id="{6601FCA3-720A-4B6D-8BCF-DF7DE3466F3E}"/>
              </a:ext>
            </a:extLst>
          </p:cNvPr>
          <p:cNvSpPr>
            <a:spLocks noGrp="1"/>
          </p:cNvSpPr>
          <p:nvPr>
            <p:ph idx="1"/>
          </p:nvPr>
        </p:nvSpPr>
        <p:spPr>
          <a:xfrm>
            <a:off x="530772" y="1135114"/>
            <a:ext cx="11382704" cy="5338959"/>
          </a:xfrm>
        </p:spPr>
        <p:txBody>
          <a:bodyPr/>
          <a:lstStyle/>
          <a:p>
            <a:r>
              <a:rPr kumimoji="1" lang="ja-JP" altLang="en-US" dirty="0"/>
              <a:t>日本の</a:t>
            </a:r>
            <a:r>
              <a:rPr kumimoji="1" lang="en-US" altLang="ja-JP" dirty="0"/>
              <a:t>1</a:t>
            </a:r>
            <a:r>
              <a:rPr kumimoji="1" lang="ja-JP" altLang="en-US" dirty="0"/>
              <a:t>日当たりの感染者数に対しても</a:t>
            </a:r>
            <a:r>
              <a:rPr kumimoji="1" lang="en-US" altLang="ja-JP" dirty="0"/>
              <a:t>Convolutional LSTM</a:t>
            </a:r>
            <a:r>
              <a:rPr kumimoji="1" lang="ja-JP" altLang="en-US" dirty="0"/>
              <a:t>が有効であることが示されている．</a:t>
            </a:r>
            <a:endParaRPr kumimoji="1" lang="en-US" altLang="ja-JP" dirty="0"/>
          </a:p>
          <a:p>
            <a:pPr lvl="1"/>
            <a:r>
              <a:rPr lang="en-US" altLang="ja-JP" dirty="0"/>
              <a:t>1</a:t>
            </a:r>
            <a:r>
              <a:rPr lang="ja-JP" altLang="en-US" dirty="0"/>
              <a:t>日当たりの感染者数，志望者数，回復者数</a:t>
            </a:r>
            <a:r>
              <a:rPr lang="en-US" altLang="ja-JP" dirty="0"/>
              <a:t>(2020-02-05</a:t>
            </a:r>
            <a:r>
              <a:rPr lang="ja-JP" altLang="en-US" dirty="0"/>
              <a:t>～</a:t>
            </a:r>
            <a:r>
              <a:rPr lang="en-US" altLang="ja-JP" dirty="0"/>
              <a:t>2020-12-01)</a:t>
            </a:r>
          </a:p>
          <a:p>
            <a:pPr lvl="1"/>
            <a:r>
              <a:rPr kumimoji="1" lang="en-US" altLang="ja-JP" dirty="0"/>
              <a:t>RMSE</a:t>
            </a:r>
            <a:r>
              <a:rPr kumimoji="1" lang="ja-JP" altLang="en-US" dirty="0"/>
              <a:t>や</a:t>
            </a:r>
            <a:r>
              <a:rPr kumimoji="1" lang="en-US" altLang="ja-JP" dirty="0"/>
              <a:t>MAE</a:t>
            </a:r>
            <a:r>
              <a:rPr kumimoji="1" lang="ja-JP" altLang="en-US" dirty="0"/>
              <a:t>といった評価指数で従来の研究を上回る精度</a:t>
            </a:r>
            <a:endParaRPr kumimoji="1" lang="en-US" altLang="ja-JP" dirty="0"/>
          </a:p>
          <a:p>
            <a:endParaRPr kumimoji="1" lang="ja-JP" altLang="en-US" dirty="0"/>
          </a:p>
        </p:txBody>
      </p:sp>
      <p:sp>
        <p:nvSpPr>
          <p:cNvPr id="4" name="日付プレースホルダー 3">
            <a:extLst>
              <a:ext uri="{FF2B5EF4-FFF2-40B4-BE49-F238E27FC236}">
                <a16:creationId xmlns:a16="http://schemas.microsoft.com/office/drawing/2014/main" id="{DED491B2-6FBA-442A-8887-7C4A4FFFDE47}"/>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C0C8285E-BD3B-45A7-8255-CEF748BD0296}"/>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53AC97C5-65B0-4AFE-A8CD-F86A6F4DB1AB}"/>
              </a:ext>
            </a:extLst>
          </p:cNvPr>
          <p:cNvSpPr>
            <a:spLocks noGrp="1"/>
          </p:cNvSpPr>
          <p:nvPr>
            <p:ph type="sldNum" sz="quarter" idx="12"/>
          </p:nvPr>
        </p:nvSpPr>
        <p:spPr/>
        <p:txBody>
          <a:bodyPr/>
          <a:lstStyle/>
          <a:p>
            <a:fld id="{C2EA3249-E942-6548-99D7-50BB56ADF5E4}" type="slidenum">
              <a:rPr kumimoji="1" lang="ja-JP" altLang="en-US" smtClean="0"/>
              <a:t>13</a:t>
            </a:fld>
            <a:endParaRPr kumimoji="1" lang="ja-JP" altLang="en-US"/>
          </a:p>
        </p:txBody>
      </p:sp>
      <p:pic>
        <p:nvPicPr>
          <p:cNvPr id="12" name="図 11">
            <a:extLst>
              <a:ext uri="{FF2B5EF4-FFF2-40B4-BE49-F238E27FC236}">
                <a16:creationId xmlns:a16="http://schemas.microsoft.com/office/drawing/2014/main" id="{CD1C3080-F767-4989-B6BA-1E7919603716}"/>
              </a:ext>
            </a:extLst>
          </p:cNvPr>
          <p:cNvPicPr>
            <a:picLocks noChangeAspect="1"/>
          </p:cNvPicPr>
          <p:nvPr/>
        </p:nvPicPr>
        <p:blipFill rotWithShape="1">
          <a:blip r:embed="rId2"/>
          <a:srcRect l="15772" t="14329" r="53985" b="56629"/>
          <a:stretch/>
        </p:blipFill>
        <p:spPr>
          <a:xfrm>
            <a:off x="94593" y="2790148"/>
            <a:ext cx="4093779" cy="2620850"/>
          </a:xfrm>
          <a:prstGeom prst="rect">
            <a:avLst/>
          </a:prstGeom>
        </p:spPr>
      </p:pic>
      <p:pic>
        <p:nvPicPr>
          <p:cNvPr id="14" name="図 13">
            <a:extLst>
              <a:ext uri="{FF2B5EF4-FFF2-40B4-BE49-F238E27FC236}">
                <a16:creationId xmlns:a16="http://schemas.microsoft.com/office/drawing/2014/main" id="{7A515E46-1287-4ACB-954D-B1D7A16C12A8}"/>
              </a:ext>
            </a:extLst>
          </p:cNvPr>
          <p:cNvPicPr>
            <a:picLocks noChangeAspect="1"/>
          </p:cNvPicPr>
          <p:nvPr/>
        </p:nvPicPr>
        <p:blipFill rotWithShape="1">
          <a:blip r:embed="rId2"/>
          <a:srcRect l="15159" t="44214" r="54978" b="26744"/>
          <a:stretch/>
        </p:blipFill>
        <p:spPr>
          <a:xfrm>
            <a:off x="4035972" y="2774742"/>
            <a:ext cx="4014952" cy="2603030"/>
          </a:xfrm>
          <a:prstGeom prst="rect">
            <a:avLst/>
          </a:prstGeom>
        </p:spPr>
      </p:pic>
      <p:pic>
        <p:nvPicPr>
          <p:cNvPr id="16" name="図 15">
            <a:extLst>
              <a:ext uri="{FF2B5EF4-FFF2-40B4-BE49-F238E27FC236}">
                <a16:creationId xmlns:a16="http://schemas.microsoft.com/office/drawing/2014/main" id="{E4FD39E2-7F8C-46E0-AB18-160A500ECA82}"/>
              </a:ext>
            </a:extLst>
          </p:cNvPr>
          <p:cNvPicPr>
            <a:picLocks noChangeAspect="1"/>
          </p:cNvPicPr>
          <p:nvPr/>
        </p:nvPicPr>
        <p:blipFill rotWithShape="1">
          <a:blip r:embed="rId3"/>
          <a:srcRect l="15262" t="46590" r="54481" b="24368"/>
          <a:stretch/>
        </p:blipFill>
        <p:spPr>
          <a:xfrm>
            <a:off x="8098221" y="2684984"/>
            <a:ext cx="4093779" cy="2619463"/>
          </a:xfrm>
          <a:prstGeom prst="rect">
            <a:avLst/>
          </a:prstGeom>
        </p:spPr>
      </p:pic>
    </p:spTree>
    <p:extLst>
      <p:ext uri="{BB962C8B-B14F-4D97-AF65-F5344CB8AC3E}">
        <p14:creationId xmlns:p14="http://schemas.microsoft.com/office/powerpoint/2010/main" val="430198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6B6B76-E606-7744-B9AD-1ABDEABF5ECE}"/>
              </a:ext>
            </a:extLst>
          </p:cNvPr>
          <p:cNvSpPr>
            <a:spLocks noGrp="1"/>
          </p:cNvSpPr>
          <p:nvPr>
            <p:ph type="title"/>
          </p:nvPr>
        </p:nvSpPr>
        <p:spPr/>
        <p:txBody>
          <a:bodyPr/>
          <a:lstStyle/>
          <a:p>
            <a:r>
              <a:rPr kumimoji="1" lang="ja-JP" altLang="en-US"/>
              <a:t>概要</a:t>
            </a:r>
          </a:p>
        </p:txBody>
      </p:sp>
      <p:sp>
        <p:nvSpPr>
          <p:cNvPr id="3" name="コンテンツ プレースホルダー 2">
            <a:extLst>
              <a:ext uri="{FF2B5EF4-FFF2-40B4-BE49-F238E27FC236}">
                <a16:creationId xmlns:a16="http://schemas.microsoft.com/office/drawing/2014/main" id="{DD6030D4-2618-7D45-A3FA-7A41CCA034F0}"/>
              </a:ext>
            </a:extLst>
          </p:cNvPr>
          <p:cNvSpPr>
            <a:spLocks noGrp="1"/>
          </p:cNvSpPr>
          <p:nvPr>
            <p:ph idx="1"/>
          </p:nvPr>
        </p:nvSpPr>
        <p:spPr/>
        <p:txBody>
          <a:bodyPr/>
          <a:lstStyle/>
          <a:p>
            <a:pPr marL="0" indent="0">
              <a:buNone/>
            </a:pPr>
            <a:r>
              <a:rPr kumimoji="1" lang="en-US" altLang="ja-JP" dirty="0"/>
              <a:t>Stacked LSTM</a:t>
            </a:r>
            <a:r>
              <a:rPr lang="en-US" altLang="ja-JP" dirty="0"/>
              <a:t>, Bi-directional LSTM, Convolutional LSTM</a:t>
            </a:r>
            <a:r>
              <a:rPr lang="ja-JP" altLang="en-US" dirty="0"/>
              <a:t>の３つの</a:t>
            </a:r>
            <a:r>
              <a:rPr lang="en-US" altLang="ja-JP" dirty="0"/>
              <a:t>LSTM</a:t>
            </a:r>
            <a:r>
              <a:rPr lang="ja-JP" altLang="en-US" dirty="0"/>
              <a:t>のバリエーションを使用し</a:t>
            </a:r>
            <a:r>
              <a:rPr lang="en-US" altLang="ja-JP" dirty="0"/>
              <a:t>, </a:t>
            </a:r>
            <a:r>
              <a:rPr lang="ja-JP" altLang="en-US" dirty="0"/>
              <a:t>アメリカ，インドにおける</a:t>
            </a:r>
            <a:r>
              <a:rPr lang="en-US" altLang="ja-JP" dirty="0"/>
              <a:t>Covid-19</a:t>
            </a:r>
            <a:r>
              <a:rPr lang="ja-JP" altLang="en-US" dirty="0"/>
              <a:t>の感染者数と死者数の比較分析を行う．</a:t>
            </a:r>
            <a:endParaRPr lang="en-US" altLang="ja-JP" dirty="0"/>
          </a:p>
          <a:p>
            <a:pPr marL="0" indent="0">
              <a:buNone/>
            </a:pPr>
            <a:r>
              <a:rPr lang="en-US" altLang="ja-JP" dirty="0"/>
              <a:t>3</a:t>
            </a:r>
            <a:r>
              <a:rPr lang="ja-JP" altLang="en-US" dirty="0"/>
              <a:t>つの内，</a:t>
            </a:r>
            <a:r>
              <a:rPr lang="en-US" altLang="ja-JP" dirty="0"/>
              <a:t>Convolutional LSTM</a:t>
            </a:r>
            <a:r>
              <a:rPr lang="ja-JP" altLang="en-US" dirty="0"/>
              <a:t>が最も良い結果を示しており，用意されたデータセットの全てにおいて高精度かつ少ない誤差で予測することを可能とした．</a:t>
            </a:r>
            <a:endParaRPr lang="en-US" altLang="ja-JP" dirty="0"/>
          </a:p>
          <a:p>
            <a:pPr marL="0" indent="0">
              <a:buNone/>
            </a:pPr>
            <a:r>
              <a:rPr lang="ja-JP" altLang="en-US" u="sng" dirty="0"/>
              <a:t>目次</a:t>
            </a:r>
            <a:endParaRPr lang="en-US" altLang="ja-JP" u="sng" dirty="0"/>
          </a:p>
          <a:p>
            <a:pPr>
              <a:buFont typeface="Arial" panose="020B0604020202020204" pitchFamily="34" charset="0"/>
              <a:buChar char="•"/>
            </a:pPr>
            <a:r>
              <a:rPr lang="ja-JP" altLang="en-US" dirty="0"/>
              <a:t>データセットの作成方法，</a:t>
            </a:r>
            <a:r>
              <a:rPr lang="en-US" altLang="ja-JP" dirty="0"/>
              <a:t>LSTM</a:t>
            </a:r>
            <a:r>
              <a:rPr lang="ja-JP" altLang="en-US" dirty="0"/>
              <a:t>の種類について</a:t>
            </a:r>
            <a:endParaRPr lang="en-US" altLang="ja-JP" dirty="0"/>
          </a:p>
          <a:p>
            <a:pPr>
              <a:buFont typeface="Arial" panose="020B0604020202020204" pitchFamily="34" charset="0"/>
              <a:buChar char="•"/>
            </a:pPr>
            <a:r>
              <a:rPr lang="ja-JP" altLang="en-US" dirty="0"/>
              <a:t>環境設定や提案モデルの実験について</a:t>
            </a:r>
            <a:endParaRPr lang="en-US" altLang="ja-JP" dirty="0"/>
          </a:p>
          <a:p>
            <a:pPr>
              <a:buFont typeface="Arial" panose="020B0604020202020204" pitchFamily="34" charset="0"/>
              <a:buChar char="•"/>
            </a:pPr>
            <a:r>
              <a:rPr lang="ja-JP" altLang="en-US" dirty="0"/>
              <a:t>結果と最適なモデルの選択について</a:t>
            </a:r>
            <a:endParaRPr lang="en-US" altLang="ja-JP" dirty="0"/>
          </a:p>
          <a:p>
            <a:pPr>
              <a:buFont typeface="Arial" panose="020B0604020202020204" pitchFamily="34" charset="0"/>
              <a:buChar char="•"/>
            </a:pPr>
            <a:r>
              <a:rPr lang="ja-JP" altLang="en-US" dirty="0"/>
              <a:t>結論と今後の課題について</a:t>
            </a:r>
            <a:endParaRPr lang="en-US" altLang="ja-JP" dirty="0"/>
          </a:p>
          <a:p>
            <a:pPr>
              <a:buFont typeface="Arial" panose="020B0604020202020204" pitchFamily="34" charset="0"/>
              <a:buChar char="•"/>
            </a:pPr>
            <a:endParaRPr lang="en-US" altLang="ja-JP" dirty="0"/>
          </a:p>
        </p:txBody>
      </p:sp>
      <p:sp>
        <p:nvSpPr>
          <p:cNvPr id="4" name="日付プレースホルダー 3">
            <a:extLst>
              <a:ext uri="{FF2B5EF4-FFF2-40B4-BE49-F238E27FC236}">
                <a16:creationId xmlns:a16="http://schemas.microsoft.com/office/drawing/2014/main" id="{9E7F029C-0FE6-5946-9F22-D3A766931D6F}"/>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9708C5DF-D8E4-D04B-8EAC-01395019C9C5}"/>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36F14D08-2EFC-214D-94C8-D9FED9EE5A37}"/>
              </a:ext>
            </a:extLst>
          </p:cNvPr>
          <p:cNvSpPr>
            <a:spLocks noGrp="1"/>
          </p:cNvSpPr>
          <p:nvPr>
            <p:ph type="sldNum" sz="quarter" idx="12"/>
          </p:nvPr>
        </p:nvSpPr>
        <p:spPr/>
        <p:txBody>
          <a:bodyPr/>
          <a:lstStyle/>
          <a:p>
            <a:fld id="{C2EA3249-E942-6548-99D7-50BB56ADF5E4}" type="slidenum">
              <a:rPr kumimoji="1" lang="ja-JP" altLang="en-US" smtClean="0"/>
              <a:t>2</a:t>
            </a:fld>
            <a:endParaRPr kumimoji="1" lang="ja-JP" altLang="en-US"/>
          </a:p>
        </p:txBody>
      </p:sp>
    </p:spTree>
    <p:extLst>
      <p:ext uri="{BB962C8B-B14F-4D97-AF65-F5344CB8AC3E}">
        <p14:creationId xmlns:p14="http://schemas.microsoft.com/office/powerpoint/2010/main" val="19178072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F0B893-78D8-0C46-A13F-03D0F916930B}"/>
              </a:ext>
            </a:extLst>
          </p:cNvPr>
          <p:cNvSpPr>
            <a:spLocks noGrp="1"/>
          </p:cNvSpPr>
          <p:nvPr>
            <p:ph type="title"/>
          </p:nvPr>
        </p:nvSpPr>
        <p:spPr/>
        <p:txBody>
          <a:bodyPr/>
          <a:lstStyle/>
          <a:p>
            <a:r>
              <a:rPr kumimoji="1" lang="ja-JP" altLang="en-US"/>
              <a:t>先行研究</a:t>
            </a:r>
          </a:p>
        </p:txBody>
      </p:sp>
      <p:sp>
        <p:nvSpPr>
          <p:cNvPr id="3" name="コンテンツ プレースホルダー 2">
            <a:extLst>
              <a:ext uri="{FF2B5EF4-FFF2-40B4-BE49-F238E27FC236}">
                <a16:creationId xmlns:a16="http://schemas.microsoft.com/office/drawing/2014/main" id="{0C0C31E3-FA87-3F42-AE00-1847EBE621A3}"/>
              </a:ext>
            </a:extLst>
          </p:cNvPr>
          <p:cNvSpPr>
            <a:spLocks noGrp="1"/>
          </p:cNvSpPr>
          <p:nvPr>
            <p:ph idx="1"/>
          </p:nvPr>
        </p:nvSpPr>
        <p:spPr/>
        <p:txBody>
          <a:bodyPr>
            <a:noAutofit/>
          </a:bodyPr>
          <a:lstStyle/>
          <a:p>
            <a:pPr marL="0" indent="0" eaLnBrk="0">
              <a:lnSpc>
                <a:spcPts val="3000"/>
              </a:lnSpc>
              <a:spcBef>
                <a:spcPts val="0"/>
              </a:spcBef>
              <a:buNone/>
            </a:pPr>
            <a:r>
              <a:rPr lang="ja-JP" altLang="en-US"/>
              <a:t>従来の先行研究として以下が報告されている．</a:t>
            </a:r>
            <a:endParaRPr lang="en" altLang="ja-JP" dirty="0"/>
          </a:p>
          <a:p>
            <a:pPr eaLnBrk="0">
              <a:lnSpc>
                <a:spcPts val="3000"/>
              </a:lnSpc>
              <a:spcBef>
                <a:spcPts val="0"/>
              </a:spcBef>
              <a:buFont typeface="Arial" panose="020B0604020202020204" pitchFamily="34" charset="0"/>
              <a:buChar char="•"/>
            </a:pPr>
            <a:r>
              <a:rPr lang="en" altLang="ja-JP" dirty="0"/>
              <a:t>Arora</a:t>
            </a:r>
            <a:r>
              <a:rPr lang="ja-JP" altLang="en-US"/>
              <a:t>ら</a:t>
            </a:r>
            <a:r>
              <a:rPr lang="en-US" altLang="ja-JP" dirty="0"/>
              <a:t>[11]</a:t>
            </a:r>
            <a:r>
              <a:rPr lang="ja-JP" altLang="en-US"/>
              <a:t>は、インドの全州の</a:t>
            </a:r>
            <a:r>
              <a:rPr lang="en" altLang="ja-JP" dirty="0"/>
              <a:t>Covid-19</a:t>
            </a:r>
            <a:r>
              <a:rPr lang="ja-JP" altLang="en-US"/>
              <a:t>データに対して</a:t>
            </a:r>
            <a:r>
              <a:rPr lang="en" altLang="ja-JP" dirty="0"/>
              <a:t>LSTM</a:t>
            </a:r>
            <a:r>
              <a:rPr lang="ja-JP" altLang="en-US"/>
              <a:t>を用いた予測を行い、翌日と</a:t>
            </a:r>
            <a:r>
              <a:rPr lang="en-US" altLang="ja-JP" dirty="0"/>
              <a:t>1</a:t>
            </a:r>
            <a:r>
              <a:rPr lang="ja-JP" altLang="en-US"/>
              <a:t>週間後の症例を</a:t>
            </a:r>
            <a:r>
              <a:rPr lang="en-US" altLang="ja-JP" dirty="0"/>
              <a:t>3%</a:t>
            </a:r>
            <a:r>
              <a:rPr lang="ja-JP" altLang="en-US"/>
              <a:t>の誤差で予測</a:t>
            </a:r>
            <a:r>
              <a:rPr lang="en-US" altLang="ja-JP" dirty="0"/>
              <a:t>.</a:t>
            </a:r>
            <a:endParaRPr lang="ja-JP" altLang="en-US"/>
          </a:p>
          <a:p>
            <a:pPr>
              <a:buFont typeface="Arial" panose="020B0604020202020204" pitchFamily="34" charset="0"/>
              <a:buChar char="•"/>
            </a:pPr>
            <a:r>
              <a:rPr lang="en" altLang="ja-JP" dirty="0"/>
              <a:t>Hariri</a:t>
            </a:r>
            <a:r>
              <a:rPr lang="ja-JP" altLang="en-US"/>
              <a:t>ら</a:t>
            </a:r>
            <a:r>
              <a:rPr lang="en-US" altLang="ja-JP" dirty="0"/>
              <a:t>[12]</a:t>
            </a:r>
            <a:r>
              <a:rPr lang="ja-JP" altLang="en-US"/>
              <a:t>は</a:t>
            </a:r>
            <a:r>
              <a:rPr lang="en" altLang="ja-JP" dirty="0"/>
              <a:t>COVID-19 Essential Supplies Forecasting Tool(COVID-ESFT)</a:t>
            </a:r>
            <a:r>
              <a:rPr lang="ja-JP" altLang="en-US"/>
              <a:t>を用いて、シリア北西部の重症、重篤、死亡者数を予測</a:t>
            </a:r>
            <a:r>
              <a:rPr lang="en-US" altLang="ja-JP" dirty="0"/>
              <a:t>.</a:t>
            </a:r>
            <a:endParaRPr lang="ja-JP" altLang="en-US"/>
          </a:p>
          <a:p>
            <a:pPr>
              <a:buFont typeface="Arial" panose="020B0604020202020204" pitchFamily="34" charset="0"/>
              <a:buChar char="•"/>
            </a:pPr>
            <a:r>
              <a:rPr lang="en" altLang="ja-JP" dirty="0" err="1"/>
              <a:t>Abdulmajeed</a:t>
            </a:r>
            <a:r>
              <a:rPr lang="en" altLang="ja-JP" dirty="0"/>
              <a:t> et al.[13]</a:t>
            </a:r>
            <a:r>
              <a:rPr lang="ja-JP" altLang="en-US"/>
              <a:t>は、ナイジェリア疾病対策センターからのリアルタイム</a:t>
            </a:r>
            <a:r>
              <a:rPr lang="en" altLang="ja-JP" dirty="0"/>
              <a:t>Covid-19</a:t>
            </a:r>
            <a:r>
              <a:rPr lang="ja-JP" altLang="en-US"/>
              <a:t>データを用いたオンライン予測手法を提案</a:t>
            </a:r>
            <a:r>
              <a:rPr lang="en-US" altLang="ja-JP" dirty="0"/>
              <a:t>.</a:t>
            </a:r>
            <a:endParaRPr lang="ja-JP" altLang="en-US"/>
          </a:p>
          <a:p>
            <a:pPr>
              <a:buFont typeface="Arial" panose="020B0604020202020204" pitchFamily="34" charset="0"/>
              <a:buChar char="•"/>
            </a:pPr>
            <a:r>
              <a:rPr lang="ja-JP" altLang="en-US"/>
              <a:t>アンサンブルモデルは、</a:t>
            </a:r>
            <a:r>
              <a:rPr lang="en" altLang="ja-JP" dirty="0"/>
              <a:t>ARIMA</a:t>
            </a:r>
            <a:r>
              <a:rPr lang="ja-JP" altLang="en"/>
              <a:t>、</a:t>
            </a:r>
            <a:r>
              <a:rPr lang="ja-JP" altLang="en-US"/>
              <a:t>加法回帰モデル（</a:t>
            </a:r>
            <a:r>
              <a:rPr lang="en" altLang="ja-JP" dirty="0"/>
              <a:t>Facebook</a:t>
            </a:r>
            <a:r>
              <a:rPr lang="ja-JP" altLang="en-US"/>
              <a:t>で開発された</a:t>
            </a:r>
            <a:r>
              <a:rPr lang="en" altLang="ja-JP" dirty="0"/>
              <a:t>Prophet</a:t>
            </a:r>
            <a:r>
              <a:rPr lang="ja-JP" altLang="en"/>
              <a:t>）、</a:t>
            </a:r>
            <a:r>
              <a:rPr lang="en" altLang="ja-JP" dirty="0"/>
              <a:t>Holt-Winter</a:t>
            </a:r>
            <a:r>
              <a:rPr lang="ja-JP" altLang="en-US"/>
              <a:t>指数平滑化法を組み合わせて、</a:t>
            </a:r>
            <a:r>
              <a:rPr lang="en" altLang="ja-JP" dirty="0"/>
              <a:t>Covid-19</a:t>
            </a:r>
            <a:r>
              <a:rPr lang="ja-JP" altLang="en-US"/>
              <a:t>症例を予測するように設計</a:t>
            </a:r>
            <a:r>
              <a:rPr lang="en-US" altLang="ja-JP" dirty="0"/>
              <a:t>.</a:t>
            </a:r>
            <a:endParaRPr lang="ja-JP" altLang="en-US"/>
          </a:p>
          <a:p>
            <a:pPr>
              <a:buFont typeface="Arial" panose="020B0604020202020204" pitchFamily="34" charset="0"/>
              <a:buChar char="•"/>
            </a:pPr>
            <a:r>
              <a:rPr lang="ja-JP" altLang="en-US"/>
              <a:t>その他、</a:t>
            </a:r>
            <a:r>
              <a:rPr lang="en" altLang="ja-JP" dirty="0"/>
              <a:t>S-I-E-R</a:t>
            </a:r>
            <a:r>
              <a:rPr lang="ja-JP" altLang="en-US"/>
              <a:t>モデル</a:t>
            </a:r>
            <a:r>
              <a:rPr lang="en-US" altLang="ja-JP" dirty="0"/>
              <a:t>(</a:t>
            </a:r>
            <a:r>
              <a:rPr lang="en" altLang="ja-JP" dirty="0"/>
              <a:t>CZ</a:t>
            </a:r>
            <a:r>
              <a:rPr lang="ja-JP" altLang="en-US"/>
              <a:t>と</a:t>
            </a:r>
            <a:r>
              <a:rPr lang="en" altLang="ja-JP" dirty="0"/>
              <a:t>BT</a:t>
            </a:r>
            <a:r>
              <a:rPr lang="ja-JP" altLang="en-US"/>
              <a:t>モデル</a:t>
            </a:r>
            <a:r>
              <a:rPr lang="en-US" altLang="ja-JP" dirty="0"/>
              <a:t>)</a:t>
            </a:r>
            <a:r>
              <a:rPr lang="ja-JP" altLang="en-US"/>
              <a:t>や、タンパク質とアミノ酸の相互作用を導出する数学的モデルの設計等の研究成果が報告されている</a:t>
            </a:r>
            <a:r>
              <a:rPr lang="en-US" altLang="ja-JP" dirty="0"/>
              <a:t>.</a:t>
            </a:r>
            <a:endParaRPr lang="ja-JP" altLang="en-US"/>
          </a:p>
          <a:p>
            <a:pPr marL="0" indent="0">
              <a:buNone/>
            </a:pPr>
            <a:r>
              <a:rPr lang="ja-JP" altLang="en-US" b="1"/>
              <a:t>総じて、</a:t>
            </a:r>
            <a:r>
              <a:rPr lang="en" altLang="ja-JP" b="1" dirty="0"/>
              <a:t>LSTM</a:t>
            </a:r>
            <a:r>
              <a:rPr lang="ja-JP" altLang="en-US" b="1"/>
              <a:t>等の時系列データの予測を可能にする</a:t>
            </a:r>
            <a:r>
              <a:rPr lang="en" altLang="ja-JP" b="1" dirty="0"/>
              <a:t>RNN</a:t>
            </a:r>
            <a:r>
              <a:rPr lang="ja-JP" altLang="en-US" b="1"/>
              <a:t>が有効であることを示している</a:t>
            </a:r>
            <a:r>
              <a:rPr lang="en-US" altLang="ja-JP" b="1" dirty="0"/>
              <a:t>.</a:t>
            </a:r>
            <a:endParaRPr lang="ja-JP" altLang="en-US"/>
          </a:p>
          <a:p>
            <a:pPr>
              <a:buFont typeface="Arial" panose="020B0604020202020204" pitchFamily="34" charset="0"/>
              <a:buChar char="•"/>
            </a:pPr>
            <a:endParaRPr kumimoji="1" lang="ja-JP" altLang="en-US"/>
          </a:p>
        </p:txBody>
      </p:sp>
      <p:sp>
        <p:nvSpPr>
          <p:cNvPr id="4" name="日付プレースホルダー 3">
            <a:extLst>
              <a:ext uri="{FF2B5EF4-FFF2-40B4-BE49-F238E27FC236}">
                <a16:creationId xmlns:a16="http://schemas.microsoft.com/office/drawing/2014/main" id="{BCB851BE-CA89-A54A-95C0-F4F622A815C1}"/>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73C43BA1-FFEA-4549-BFB1-117902019AE8}"/>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8A49E33E-F971-F94C-B131-6C3CD583EA49}"/>
              </a:ext>
            </a:extLst>
          </p:cNvPr>
          <p:cNvSpPr>
            <a:spLocks noGrp="1"/>
          </p:cNvSpPr>
          <p:nvPr>
            <p:ph type="sldNum" sz="quarter" idx="12"/>
          </p:nvPr>
        </p:nvSpPr>
        <p:spPr/>
        <p:txBody>
          <a:bodyPr/>
          <a:lstStyle/>
          <a:p>
            <a:fld id="{C2EA3249-E942-6548-99D7-50BB56ADF5E4}" type="slidenum">
              <a:rPr kumimoji="1" lang="ja-JP" altLang="en-US" smtClean="0"/>
              <a:t>3</a:t>
            </a:fld>
            <a:endParaRPr kumimoji="1" lang="ja-JP" altLang="en-US"/>
          </a:p>
        </p:txBody>
      </p:sp>
    </p:spTree>
    <p:extLst>
      <p:ext uri="{BB962C8B-B14F-4D97-AF65-F5344CB8AC3E}">
        <p14:creationId xmlns:p14="http://schemas.microsoft.com/office/powerpoint/2010/main" val="214182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672C220-A2D8-F14E-8498-36576F16D008}"/>
              </a:ext>
            </a:extLst>
          </p:cNvPr>
          <p:cNvSpPr>
            <a:spLocks noGrp="1"/>
          </p:cNvSpPr>
          <p:nvPr>
            <p:ph type="title"/>
          </p:nvPr>
        </p:nvSpPr>
        <p:spPr/>
        <p:txBody>
          <a:bodyPr/>
          <a:lstStyle/>
          <a:p>
            <a:r>
              <a:rPr kumimoji="1" lang="ja-JP" altLang="en-US"/>
              <a:t>データセットと方法：実験用データの概要</a:t>
            </a:r>
          </a:p>
        </p:txBody>
      </p:sp>
      <p:sp>
        <p:nvSpPr>
          <p:cNvPr id="3" name="コンテンツ プレースホルダー 2">
            <a:extLst>
              <a:ext uri="{FF2B5EF4-FFF2-40B4-BE49-F238E27FC236}">
                <a16:creationId xmlns:a16="http://schemas.microsoft.com/office/drawing/2014/main" id="{E8681902-E7A4-7D4E-B70C-469DEE1ECE0C}"/>
              </a:ext>
            </a:extLst>
          </p:cNvPr>
          <p:cNvSpPr>
            <a:spLocks noGrp="1"/>
          </p:cNvSpPr>
          <p:nvPr>
            <p:ph idx="1"/>
          </p:nvPr>
        </p:nvSpPr>
        <p:spPr>
          <a:xfrm>
            <a:off x="530772" y="1135114"/>
            <a:ext cx="6851927" cy="5338959"/>
          </a:xfrm>
        </p:spPr>
        <p:txBody>
          <a:bodyPr/>
          <a:lstStyle/>
          <a:p>
            <a:pPr marL="0" indent="0">
              <a:buNone/>
            </a:pPr>
            <a:r>
              <a:rPr kumimoji="1" lang="ja-JP" altLang="en-US" dirty="0"/>
              <a:t>以下のデータを利用．データは正規化されている．</a:t>
            </a: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lang="en-US" altLang="ja-JP" dirty="0"/>
          </a:p>
          <a:p>
            <a:pPr marL="0" indent="0">
              <a:buNone/>
            </a:pPr>
            <a:r>
              <a:rPr lang="ja-JP" altLang="en-US" dirty="0"/>
              <a:t>尚，各データの累積和を用いている．</a:t>
            </a:r>
            <a:endParaRPr lang="en-US" altLang="ja-JP" dirty="0"/>
          </a:p>
          <a:p>
            <a:pPr lvl="1"/>
            <a:r>
              <a:rPr lang="ja-JP" altLang="en-US" dirty="0"/>
              <a:t>単調非減少であるため予測が容易である．</a:t>
            </a:r>
            <a:endParaRPr lang="en-US" altLang="ja-JP" dirty="0"/>
          </a:p>
          <a:p>
            <a:pPr lvl="1"/>
            <a:r>
              <a:rPr lang="en-US" altLang="ja-JP" dirty="0"/>
              <a:t>2020</a:t>
            </a:r>
            <a:r>
              <a:rPr lang="ja-JP" altLang="en-US" dirty="0"/>
              <a:t>年時点では，多くの研究で累積和が用いられている．</a:t>
            </a:r>
            <a:endParaRPr lang="en-US" altLang="ja-JP" dirty="0"/>
          </a:p>
          <a:p>
            <a:endParaRPr lang="en-US" altLang="ja-JP" dirty="0"/>
          </a:p>
        </p:txBody>
      </p:sp>
      <p:sp>
        <p:nvSpPr>
          <p:cNvPr id="4" name="日付プレースホルダー 3">
            <a:extLst>
              <a:ext uri="{FF2B5EF4-FFF2-40B4-BE49-F238E27FC236}">
                <a16:creationId xmlns:a16="http://schemas.microsoft.com/office/drawing/2014/main" id="{41C143F9-9EF4-6A4F-8B9A-3318129364A7}"/>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F0BE76ED-1D36-0C49-A156-676E8BF922F4}"/>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66A9E770-2E8F-5F41-9E13-C2990AA370FF}"/>
              </a:ext>
            </a:extLst>
          </p:cNvPr>
          <p:cNvSpPr>
            <a:spLocks noGrp="1"/>
          </p:cNvSpPr>
          <p:nvPr>
            <p:ph type="sldNum" sz="quarter" idx="12"/>
          </p:nvPr>
        </p:nvSpPr>
        <p:spPr/>
        <p:txBody>
          <a:bodyPr/>
          <a:lstStyle/>
          <a:p>
            <a:fld id="{C2EA3249-E942-6548-99D7-50BB56ADF5E4}" type="slidenum">
              <a:rPr kumimoji="1" lang="ja-JP" altLang="en-US" smtClean="0"/>
              <a:t>4</a:t>
            </a:fld>
            <a:endParaRPr kumimoji="1" lang="ja-JP" altLang="en-US"/>
          </a:p>
        </p:txBody>
      </p:sp>
      <p:pic>
        <p:nvPicPr>
          <p:cNvPr id="8" name="図 7" descr="テーブル&#10;&#10;自動的に生成された説明">
            <a:extLst>
              <a:ext uri="{FF2B5EF4-FFF2-40B4-BE49-F238E27FC236}">
                <a16:creationId xmlns:a16="http://schemas.microsoft.com/office/drawing/2014/main" id="{32E308F2-AF6C-F146-8836-195AB9179EC3}"/>
              </a:ext>
            </a:extLst>
          </p:cNvPr>
          <p:cNvPicPr>
            <a:picLocks noChangeAspect="1"/>
          </p:cNvPicPr>
          <p:nvPr/>
        </p:nvPicPr>
        <p:blipFill>
          <a:blip r:embed="rId2"/>
          <a:stretch>
            <a:fillRect/>
          </a:stretch>
        </p:blipFill>
        <p:spPr>
          <a:xfrm>
            <a:off x="935544" y="1840582"/>
            <a:ext cx="5939756" cy="1693889"/>
          </a:xfrm>
          <a:prstGeom prst="rect">
            <a:avLst/>
          </a:prstGeom>
        </p:spPr>
      </p:pic>
      <p:pic>
        <p:nvPicPr>
          <p:cNvPr id="10" name="図 9" descr="グラフ, 折れ線グラフ&#10;&#10;自動的に生成された説明">
            <a:extLst>
              <a:ext uri="{FF2B5EF4-FFF2-40B4-BE49-F238E27FC236}">
                <a16:creationId xmlns:a16="http://schemas.microsoft.com/office/drawing/2014/main" id="{678BC138-1605-8B40-B977-40E35415750E}"/>
              </a:ext>
            </a:extLst>
          </p:cNvPr>
          <p:cNvPicPr>
            <a:picLocks noChangeAspect="1"/>
          </p:cNvPicPr>
          <p:nvPr/>
        </p:nvPicPr>
        <p:blipFill>
          <a:blip r:embed="rId3"/>
          <a:stretch>
            <a:fillRect/>
          </a:stretch>
        </p:blipFill>
        <p:spPr>
          <a:xfrm>
            <a:off x="7280072" y="1007793"/>
            <a:ext cx="4927562" cy="2785144"/>
          </a:xfrm>
          <a:prstGeom prst="rect">
            <a:avLst/>
          </a:prstGeom>
        </p:spPr>
      </p:pic>
      <p:pic>
        <p:nvPicPr>
          <p:cNvPr id="12" name="図 11" descr="グラフ, 折れ線グラフ&#10;&#10;自動的に生成された説明">
            <a:extLst>
              <a:ext uri="{FF2B5EF4-FFF2-40B4-BE49-F238E27FC236}">
                <a16:creationId xmlns:a16="http://schemas.microsoft.com/office/drawing/2014/main" id="{336FA883-6C96-704A-9BCF-C11FE2E9B890}"/>
              </a:ext>
            </a:extLst>
          </p:cNvPr>
          <p:cNvPicPr>
            <a:picLocks noChangeAspect="1"/>
          </p:cNvPicPr>
          <p:nvPr/>
        </p:nvPicPr>
        <p:blipFill>
          <a:blip r:embed="rId4"/>
          <a:stretch>
            <a:fillRect/>
          </a:stretch>
        </p:blipFill>
        <p:spPr>
          <a:xfrm>
            <a:off x="7372066" y="3804593"/>
            <a:ext cx="4743574" cy="2785144"/>
          </a:xfrm>
          <a:prstGeom prst="rect">
            <a:avLst/>
          </a:prstGeom>
        </p:spPr>
      </p:pic>
    </p:spTree>
    <p:extLst>
      <p:ext uri="{BB962C8B-B14F-4D97-AF65-F5344CB8AC3E}">
        <p14:creationId xmlns:p14="http://schemas.microsoft.com/office/powerpoint/2010/main" val="4028630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1B30B53-EC86-0D47-9CDC-7F960D074E5E}"/>
              </a:ext>
            </a:extLst>
          </p:cNvPr>
          <p:cNvSpPr>
            <a:spLocks noGrp="1"/>
          </p:cNvSpPr>
          <p:nvPr>
            <p:ph type="title"/>
          </p:nvPr>
        </p:nvSpPr>
        <p:spPr/>
        <p:txBody>
          <a:bodyPr/>
          <a:lstStyle/>
          <a:p>
            <a:r>
              <a:rPr kumimoji="1" lang="ja-JP" altLang="en-US"/>
              <a:t>データセットと方法：メソッド</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id="{B6A31985-D7B0-D248-99BE-228F4507D3E5}"/>
                  </a:ext>
                </a:extLst>
              </p:cNvPr>
              <p:cNvSpPr>
                <a:spLocks noGrp="1"/>
              </p:cNvSpPr>
              <p:nvPr>
                <p:ph idx="1"/>
              </p:nvPr>
            </p:nvSpPr>
            <p:spPr/>
            <p:txBody>
              <a:bodyPr/>
              <a:lstStyle/>
              <a:p>
                <a:r>
                  <a:rPr kumimoji="1" lang="en-US" altLang="ja-JP" dirty="0"/>
                  <a:t>LSTM</a:t>
                </a:r>
              </a:p>
              <a:p>
                <a:pPr marL="0" indent="0">
                  <a:buNone/>
                </a:pPr>
                <a:endParaRPr lang="en-US" altLang="ja-JP" dirty="0"/>
              </a:p>
              <a:p>
                <a:pPr marL="0" indent="0">
                  <a:buNone/>
                </a:pPr>
                <a:endParaRPr kumimoji="1" lang="en-US" altLang="ja-JP" dirty="0"/>
              </a:p>
              <a:p>
                <a:pPr marL="0" indent="0">
                  <a:buNone/>
                </a:pPr>
                <a:endParaRPr lang="en-US" altLang="ja-JP" dirty="0"/>
              </a:p>
              <a:p>
                <a:pPr marL="0" indent="0">
                  <a:buNone/>
                </a:pPr>
                <a:endParaRPr kumimoji="1" lang="en-US" altLang="ja-JP" dirty="0"/>
              </a:p>
              <a:p>
                <a:pPr marL="0" indent="0">
                  <a:buNone/>
                </a:pPr>
                <a:endParaRPr lang="en-US" altLang="ja-JP" dirty="0"/>
              </a:p>
              <a:p>
                <a:pPr marL="0" indent="0">
                  <a:lnSpc>
                    <a:spcPct val="100000"/>
                  </a:lnSpc>
                  <a:buNone/>
                </a:pPr>
                <a:endParaRPr kumimoji="1" lang="en-US" altLang="ja-JP" sz="100" dirty="0"/>
              </a:p>
              <a:p>
                <a:pPr marL="0" indent="0">
                  <a:buNone/>
                </a:pPr>
                <a14:m>
                  <m:oMath xmlns:m="http://schemas.openxmlformats.org/officeDocument/2006/math">
                    <m:r>
                      <a:rPr kumimoji="1" lang="ja-JP" altLang="en-US" i="1" smtClean="0">
                        <a:latin typeface="Cambria Math" panose="02040503050406030204" pitchFamily="18" charset="0"/>
                      </a:rPr>
                      <m:t>𝜎</m:t>
                    </m:r>
                  </m:oMath>
                </a14:m>
                <a:r>
                  <a:rPr kumimoji="1" lang="ja-JP" altLang="en-US" dirty="0"/>
                  <a:t>はロジスティック・シグモイド関数</a:t>
                </a:r>
                <a:endParaRPr kumimoji="1" lang="en-US" altLang="ja-JP" dirty="0"/>
              </a:p>
              <a:p>
                <a:pPr marL="0" indent="0">
                  <a:buNone/>
                </a:pPr>
                <a14:m>
                  <m:oMath xmlns:m="http://schemas.openxmlformats.org/officeDocument/2006/math">
                    <m:r>
                      <a:rPr kumimoji="1" lang="en-US" altLang="ja-JP" b="0" i="1" smtClean="0">
                        <a:latin typeface="Cambria Math" panose="02040503050406030204" pitchFamily="18" charset="0"/>
                      </a:rPr>
                      <m:t>𝑖</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𝑓</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𝑐</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𝑜</m:t>
                    </m:r>
                  </m:oMath>
                </a14:m>
                <a:r>
                  <a:rPr kumimoji="1" lang="ja-JP" altLang="en-US" dirty="0"/>
                  <a:t>は入力ゲート，忘却ゲート，メモリセル，出力ゲート</a:t>
                </a:r>
                <a:endParaRPr kumimoji="1" lang="en-US" altLang="ja-JP" dirty="0"/>
              </a:p>
              <a:p>
                <a:pPr marL="0" indent="0">
                  <a:buNone/>
                </a:pPr>
                <a14:m>
                  <m:oMath xmlns:m="http://schemas.openxmlformats.org/officeDocument/2006/math">
                    <m:sSub>
                      <m:sSubPr>
                        <m:ctrlPr>
                          <a:rPr kumimoji="1" lang="en-US" altLang="ja-JP" b="0" i="1" smtClean="0">
                            <a:latin typeface="Cambria Math" panose="02040503050406030204" pitchFamily="18" charset="0"/>
                          </a:rPr>
                        </m:ctrlPr>
                      </m:sSubPr>
                      <m:e>
                        <m:r>
                          <a:rPr kumimoji="1" lang="en-US" altLang="ja-JP" b="0" i="1" smtClean="0">
                            <a:latin typeface="Cambria Math" panose="02040503050406030204" pitchFamily="18" charset="0"/>
                          </a:rPr>
                          <m:t>𝑊</m:t>
                        </m:r>
                      </m:e>
                      <m:sub>
                        <m:r>
                          <a:rPr kumimoji="1" lang="en-US" altLang="ja-JP" b="0" i="1" smtClean="0">
                            <a:latin typeface="Cambria Math" panose="02040503050406030204" pitchFamily="18" charset="0"/>
                          </a:rPr>
                          <m:t>𝑥𝑖</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𝑓</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𝑐</m:t>
                        </m:r>
                        <m:r>
                          <a:rPr kumimoji="1" lang="en-US" altLang="ja-JP" b="0" i="1" smtClean="0">
                            <a:latin typeface="Cambria Math" panose="02040503050406030204" pitchFamily="18" charset="0"/>
                          </a:rPr>
                          <m:t>, </m:t>
                        </m:r>
                        <m:r>
                          <a:rPr kumimoji="1" lang="en-US" altLang="ja-JP" b="0" i="1" smtClean="0">
                            <a:latin typeface="Cambria Math" panose="02040503050406030204" pitchFamily="18" charset="0"/>
                          </a:rPr>
                          <m:t>𝑜</m:t>
                        </m:r>
                      </m:sub>
                    </m:sSub>
                  </m:oMath>
                </a14:m>
                <a:r>
                  <a:rPr kumimoji="1" lang="ja-JP" altLang="en-US" b="0" dirty="0"/>
                  <a:t>はメモリセルからゲートユニットへの重み行列の対角成分？</a:t>
                </a:r>
                <a:endParaRPr kumimoji="1" lang="en-US" altLang="ja-JP" b="0" dirty="0"/>
              </a:p>
              <a:p>
                <a:pPr marL="0" indent="0">
                  <a:buNone/>
                </a:pPr>
                <a:endParaRPr kumimoji="1" lang="ja-JP" altLang="en-US" dirty="0"/>
              </a:p>
            </p:txBody>
          </p:sp>
        </mc:Choice>
        <mc:Fallback xmlns="">
          <p:sp>
            <p:nvSpPr>
              <p:cNvPr id="3" name="コンテンツ プレースホルダー 2">
                <a:extLst>
                  <a:ext uri="{FF2B5EF4-FFF2-40B4-BE49-F238E27FC236}">
                    <a16:creationId xmlns:a16="http://schemas.microsoft.com/office/drawing/2014/main" id="{B6A31985-D7B0-D248-99BE-228F4507D3E5}"/>
                  </a:ext>
                </a:extLst>
              </p:cNvPr>
              <p:cNvSpPr>
                <a:spLocks noGrp="1" noRot="1" noChangeAspect="1" noMove="1" noResize="1" noEditPoints="1" noAdjustHandles="1" noChangeArrowheads="1" noChangeShapeType="1" noTextEdit="1"/>
              </p:cNvSpPr>
              <p:nvPr>
                <p:ph idx="1"/>
              </p:nvPr>
            </p:nvSpPr>
            <p:spPr>
              <a:blipFill>
                <a:blip r:embed="rId2"/>
                <a:stretch>
                  <a:fillRect l="-493"/>
                </a:stretch>
              </a:blipFill>
            </p:spPr>
            <p:txBody>
              <a:bodyPr/>
              <a:lstStyle/>
              <a:p>
                <a:r>
                  <a:rPr lang="ja-JP" altLang="en-US">
                    <a:noFill/>
                  </a:rPr>
                  <a:t> </a:t>
                </a:r>
              </a:p>
            </p:txBody>
          </p:sp>
        </mc:Fallback>
      </mc:AlternateContent>
      <p:sp>
        <p:nvSpPr>
          <p:cNvPr id="4" name="日付プレースホルダー 3">
            <a:extLst>
              <a:ext uri="{FF2B5EF4-FFF2-40B4-BE49-F238E27FC236}">
                <a16:creationId xmlns:a16="http://schemas.microsoft.com/office/drawing/2014/main" id="{24BCE834-604F-9A49-B689-2AE1828A899D}"/>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9DE41F36-C7BF-C24A-B7EB-F7AE0802F4A7}"/>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36EEF443-3137-2944-8141-B19D02F6C703}"/>
              </a:ext>
            </a:extLst>
          </p:cNvPr>
          <p:cNvSpPr>
            <a:spLocks noGrp="1"/>
          </p:cNvSpPr>
          <p:nvPr>
            <p:ph type="sldNum" sz="quarter" idx="12"/>
          </p:nvPr>
        </p:nvSpPr>
        <p:spPr/>
        <p:txBody>
          <a:bodyPr/>
          <a:lstStyle/>
          <a:p>
            <a:fld id="{C2EA3249-E942-6548-99D7-50BB56ADF5E4}" type="slidenum">
              <a:rPr kumimoji="1" lang="ja-JP" altLang="en-US" smtClean="0"/>
              <a:t>5</a:t>
            </a:fld>
            <a:endParaRPr kumimoji="1" lang="ja-JP" altLang="en-US"/>
          </a:p>
        </p:txBody>
      </p:sp>
      <p:pic>
        <p:nvPicPr>
          <p:cNvPr id="9" name="図 8">
            <a:extLst>
              <a:ext uri="{FF2B5EF4-FFF2-40B4-BE49-F238E27FC236}">
                <a16:creationId xmlns:a16="http://schemas.microsoft.com/office/drawing/2014/main" id="{115BE42E-96C2-4248-BB0A-ECE943D0FDF5}"/>
              </a:ext>
            </a:extLst>
          </p:cNvPr>
          <p:cNvPicPr>
            <a:picLocks noChangeAspect="1"/>
          </p:cNvPicPr>
          <p:nvPr/>
        </p:nvPicPr>
        <p:blipFill rotWithShape="1">
          <a:blip r:embed="rId3"/>
          <a:srcRect l="1828" t="2451" r="2782" b="7389"/>
          <a:stretch/>
        </p:blipFill>
        <p:spPr>
          <a:xfrm>
            <a:off x="6436673" y="1447094"/>
            <a:ext cx="5755327" cy="3304588"/>
          </a:xfrm>
          <a:prstGeom prst="rect">
            <a:avLst/>
          </a:prstGeom>
        </p:spPr>
      </p:pic>
      <p:pic>
        <p:nvPicPr>
          <p:cNvPr id="10" name="図 9">
            <a:extLst>
              <a:ext uri="{FF2B5EF4-FFF2-40B4-BE49-F238E27FC236}">
                <a16:creationId xmlns:a16="http://schemas.microsoft.com/office/drawing/2014/main" id="{40854E68-B5FF-DC4F-9395-5298C298FE43}"/>
              </a:ext>
            </a:extLst>
          </p:cNvPr>
          <p:cNvPicPr>
            <a:picLocks noChangeAspect="1"/>
          </p:cNvPicPr>
          <p:nvPr/>
        </p:nvPicPr>
        <p:blipFill rotWithShape="1">
          <a:blip r:embed="rId4"/>
          <a:srcRect b="36594"/>
          <a:stretch/>
        </p:blipFill>
        <p:spPr>
          <a:xfrm>
            <a:off x="534531" y="1701585"/>
            <a:ext cx="5923192" cy="2530173"/>
          </a:xfrm>
          <a:prstGeom prst="rect">
            <a:avLst/>
          </a:prstGeom>
        </p:spPr>
      </p:pic>
    </p:spTree>
    <p:extLst>
      <p:ext uri="{BB962C8B-B14F-4D97-AF65-F5344CB8AC3E}">
        <p14:creationId xmlns:p14="http://schemas.microsoft.com/office/powerpoint/2010/main" val="13319609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C8B15F7-6798-E440-BA3A-1CA64CF80883}"/>
              </a:ext>
            </a:extLst>
          </p:cNvPr>
          <p:cNvSpPr>
            <a:spLocks noGrp="1"/>
          </p:cNvSpPr>
          <p:nvPr>
            <p:ph type="title"/>
          </p:nvPr>
        </p:nvSpPr>
        <p:spPr/>
        <p:txBody>
          <a:bodyPr/>
          <a:lstStyle/>
          <a:p>
            <a:r>
              <a:rPr kumimoji="1" lang="ja-JP" altLang="en-US"/>
              <a:t>データセットと方法：メソッド</a:t>
            </a:r>
          </a:p>
        </p:txBody>
      </p:sp>
      <p:sp>
        <p:nvSpPr>
          <p:cNvPr id="3" name="コンテンツ プレースホルダー 2">
            <a:extLst>
              <a:ext uri="{FF2B5EF4-FFF2-40B4-BE49-F238E27FC236}">
                <a16:creationId xmlns:a16="http://schemas.microsoft.com/office/drawing/2014/main" id="{F0EB52D4-4E3C-E14C-8BEF-63B94AF797C3}"/>
              </a:ext>
            </a:extLst>
          </p:cNvPr>
          <p:cNvSpPr>
            <a:spLocks noGrp="1"/>
          </p:cNvSpPr>
          <p:nvPr>
            <p:ph idx="1"/>
          </p:nvPr>
        </p:nvSpPr>
        <p:spPr>
          <a:xfrm>
            <a:off x="530772" y="1135114"/>
            <a:ext cx="7762623" cy="5338959"/>
          </a:xfrm>
        </p:spPr>
        <p:txBody>
          <a:bodyPr/>
          <a:lstStyle/>
          <a:p>
            <a:r>
              <a:rPr lang="en-US" altLang="ja-JP" dirty="0"/>
              <a:t>Stacked </a:t>
            </a:r>
            <a:r>
              <a:rPr kumimoji="1" lang="en-US" altLang="ja-JP" dirty="0"/>
              <a:t>LSTM</a:t>
            </a:r>
          </a:p>
          <a:p>
            <a:pPr marL="0" indent="0">
              <a:buNone/>
            </a:pPr>
            <a:r>
              <a:rPr kumimoji="1" lang="en-US" altLang="ja-JP" dirty="0"/>
              <a:t>LSTM</a:t>
            </a:r>
            <a:r>
              <a:rPr kumimoji="1" lang="ja-JP" altLang="en-US"/>
              <a:t>を多層化し，時系列データにおける</a:t>
            </a:r>
            <a:r>
              <a:rPr kumimoji="1" lang="ja-JP" altLang="en-US" b="1"/>
              <a:t>短い相関関係</a:t>
            </a:r>
            <a:r>
              <a:rPr kumimoji="1" lang="ja-JP" altLang="en-US"/>
              <a:t>，</a:t>
            </a:r>
            <a:r>
              <a:rPr kumimoji="1" lang="ja-JP" altLang="en-US" b="1"/>
              <a:t>長い相関関係</a:t>
            </a:r>
            <a:r>
              <a:rPr lang="ja-JP" altLang="en-US"/>
              <a:t>を</a:t>
            </a:r>
            <a:r>
              <a:rPr kumimoji="1" lang="ja-JP" altLang="en-US"/>
              <a:t>異なるレイヤーで掌握することを可能とする．</a:t>
            </a:r>
            <a:endParaRPr kumimoji="1" lang="en-US" altLang="ja-JP" dirty="0"/>
          </a:p>
          <a:p>
            <a:pPr marL="0" indent="0">
              <a:buNone/>
            </a:pPr>
            <a:endParaRPr kumimoji="1" lang="ja-JP" altLang="en-US"/>
          </a:p>
        </p:txBody>
      </p:sp>
      <p:sp>
        <p:nvSpPr>
          <p:cNvPr id="4" name="日付プレースホルダー 3">
            <a:extLst>
              <a:ext uri="{FF2B5EF4-FFF2-40B4-BE49-F238E27FC236}">
                <a16:creationId xmlns:a16="http://schemas.microsoft.com/office/drawing/2014/main" id="{BD4BA116-0780-7745-A47E-6C73286C635B}"/>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A86EA690-8E7B-034B-8588-9BF0C6F70782}"/>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719142E0-F5F8-6F4F-A27A-B3708D553205}"/>
              </a:ext>
            </a:extLst>
          </p:cNvPr>
          <p:cNvSpPr>
            <a:spLocks noGrp="1"/>
          </p:cNvSpPr>
          <p:nvPr>
            <p:ph type="sldNum" sz="quarter" idx="12"/>
          </p:nvPr>
        </p:nvSpPr>
        <p:spPr/>
        <p:txBody>
          <a:bodyPr/>
          <a:lstStyle/>
          <a:p>
            <a:fld id="{C2EA3249-E942-6548-99D7-50BB56ADF5E4}" type="slidenum">
              <a:rPr kumimoji="1" lang="ja-JP" altLang="en-US" smtClean="0"/>
              <a:t>6</a:t>
            </a:fld>
            <a:endParaRPr kumimoji="1" lang="ja-JP" altLang="en-US"/>
          </a:p>
        </p:txBody>
      </p:sp>
      <p:pic>
        <p:nvPicPr>
          <p:cNvPr id="8" name="図 7">
            <a:extLst>
              <a:ext uri="{FF2B5EF4-FFF2-40B4-BE49-F238E27FC236}">
                <a16:creationId xmlns:a16="http://schemas.microsoft.com/office/drawing/2014/main" id="{78201CBC-3F82-7D4F-9BD6-4153F8CF6DB4}"/>
              </a:ext>
            </a:extLst>
          </p:cNvPr>
          <p:cNvPicPr>
            <a:picLocks noChangeAspect="1"/>
          </p:cNvPicPr>
          <p:nvPr/>
        </p:nvPicPr>
        <p:blipFill>
          <a:blip r:embed="rId2"/>
          <a:stretch>
            <a:fillRect/>
          </a:stretch>
        </p:blipFill>
        <p:spPr>
          <a:xfrm>
            <a:off x="8573355" y="1509464"/>
            <a:ext cx="3087872" cy="4631808"/>
          </a:xfrm>
          <a:prstGeom prst="rect">
            <a:avLst/>
          </a:prstGeom>
        </p:spPr>
      </p:pic>
      <p:pic>
        <p:nvPicPr>
          <p:cNvPr id="10" name="図 9">
            <a:extLst>
              <a:ext uri="{FF2B5EF4-FFF2-40B4-BE49-F238E27FC236}">
                <a16:creationId xmlns:a16="http://schemas.microsoft.com/office/drawing/2014/main" id="{E4D439A1-1CB8-2642-9B96-FDD6660C4DB3}"/>
              </a:ext>
            </a:extLst>
          </p:cNvPr>
          <p:cNvPicPr>
            <a:picLocks noChangeAspect="1"/>
          </p:cNvPicPr>
          <p:nvPr/>
        </p:nvPicPr>
        <p:blipFill>
          <a:blip r:embed="rId3"/>
          <a:stretch>
            <a:fillRect/>
          </a:stretch>
        </p:blipFill>
        <p:spPr>
          <a:xfrm>
            <a:off x="1618042" y="2953396"/>
            <a:ext cx="5240374" cy="2802991"/>
          </a:xfrm>
          <a:prstGeom prst="rect">
            <a:avLst/>
          </a:prstGeom>
        </p:spPr>
      </p:pic>
    </p:spTree>
    <p:extLst>
      <p:ext uri="{BB962C8B-B14F-4D97-AF65-F5344CB8AC3E}">
        <p14:creationId xmlns:p14="http://schemas.microsoft.com/office/powerpoint/2010/main" val="80382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C3A2476-3427-6743-974C-CD572FB833D9}"/>
              </a:ext>
            </a:extLst>
          </p:cNvPr>
          <p:cNvSpPr>
            <a:spLocks noGrp="1"/>
          </p:cNvSpPr>
          <p:nvPr>
            <p:ph type="title"/>
          </p:nvPr>
        </p:nvSpPr>
        <p:spPr/>
        <p:txBody>
          <a:bodyPr/>
          <a:lstStyle/>
          <a:p>
            <a:r>
              <a:rPr kumimoji="1" lang="ja-JP" altLang="en-US"/>
              <a:t>データセットと方法：メソッド</a:t>
            </a:r>
          </a:p>
        </p:txBody>
      </p:sp>
      <p:sp>
        <p:nvSpPr>
          <p:cNvPr id="3" name="コンテンツ プレースホルダー 2">
            <a:extLst>
              <a:ext uri="{FF2B5EF4-FFF2-40B4-BE49-F238E27FC236}">
                <a16:creationId xmlns:a16="http://schemas.microsoft.com/office/drawing/2014/main" id="{55EE7CE8-14A7-C44F-8FC1-2BC9264D8915}"/>
              </a:ext>
            </a:extLst>
          </p:cNvPr>
          <p:cNvSpPr>
            <a:spLocks noGrp="1"/>
          </p:cNvSpPr>
          <p:nvPr>
            <p:ph idx="1"/>
          </p:nvPr>
        </p:nvSpPr>
        <p:spPr>
          <a:xfrm>
            <a:off x="530772" y="1135114"/>
            <a:ext cx="6924053" cy="5338959"/>
          </a:xfrm>
        </p:spPr>
        <p:txBody>
          <a:bodyPr/>
          <a:lstStyle/>
          <a:p>
            <a:r>
              <a:rPr kumimoji="1" lang="en-US" altLang="ja-JP" dirty="0"/>
              <a:t>Bi-directional LSTM</a:t>
            </a:r>
          </a:p>
          <a:p>
            <a:pPr marL="0" indent="0">
              <a:buNone/>
            </a:pPr>
            <a:r>
              <a:rPr kumimoji="1" lang="ja-JP" altLang="en-US"/>
              <a:t>標準の</a:t>
            </a:r>
            <a:r>
              <a:rPr lang="en-US" altLang="ja-JP" dirty="0"/>
              <a:t>LSTM</a:t>
            </a:r>
            <a:r>
              <a:rPr lang="ja-JP" altLang="en-US"/>
              <a:t>は出力値を順伝播するネットワーク．</a:t>
            </a:r>
            <a:endParaRPr lang="en-US" altLang="ja-JP" dirty="0"/>
          </a:p>
          <a:p>
            <a:pPr marL="0" indent="0">
              <a:buNone/>
            </a:pPr>
            <a:r>
              <a:rPr kumimoji="1" lang="ja-JP" altLang="en-US"/>
              <a:t>これに対して，出力値を未来と過去の両方向に伝播させるネットワークである．</a:t>
            </a:r>
            <a:endParaRPr kumimoji="1" lang="en-US" altLang="ja-JP" dirty="0"/>
          </a:p>
          <a:p>
            <a:pPr marL="0" indent="0">
              <a:buNone/>
            </a:pPr>
            <a:endParaRPr kumimoji="1" lang="ja-JP" altLang="en-US"/>
          </a:p>
        </p:txBody>
      </p:sp>
      <p:sp>
        <p:nvSpPr>
          <p:cNvPr id="4" name="日付プレースホルダー 3">
            <a:extLst>
              <a:ext uri="{FF2B5EF4-FFF2-40B4-BE49-F238E27FC236}">
                <a16:creationId xmlns:a16="http://schemas.microsoft.com/office/drawing/2014/main" id="{285FD08A-BF05-454E-8D3A-3056D014D6C8}"/>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291831E6-CDA5-4743-BFEF-1AED4C88F7EF}"/>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626F20F7-D606-3740-8563-9909BC1ED69E}"/>
              </a:ext>
            </a:extLst>
          </p:cNvPr>
          <p:cNvSpPr>
            <a:spLocks noGrp="1"/>
          </p:cNvSpPr>
          <p:nvPr>
            <p:ph type="sldNum" sz="quarter" idx="12"/>
          </p:nvPr>
        </p:nvSpPr>
        <p:spPr/>
        <p:txBody>
          <a:bodyPr/>
          <a:lstStyle/>
          <a:p>
            <a:fld id="{C2EA3249-E942-6548-99D7-50BB56ADF5E4}" type="slidenum">
              <a:rPr kumimoji="1" lang="ja-JP" altLang="en-US" smtClean="0"/>
              <a:t>7</a:t>
            </a:fld>
            <a:endParaRPr kumimoji="1" lang="ja-JP" altLang="en-US"/>
          </a:p>
        </p:txBody>
      </p:sp>
      <p:pic>
        <p:nvPicPr>
          <p:cNvPr id="8" name="図 7">
            <a:extLst>
              <a:ext uri="{FF2B5EF4-FFF2-40B4-BE49-F238E27FC236}">
                <a16:creationId xmlns:a16="http://schemas.microsoft.com/office/drawing/2014/main" id="{8DF21502-A15B-F440-A329-9A3E64292E54}"/>
              </a:ext>
            </a:extLst>
          </p:cNvPr>
          <p:cNvPicPr>
            <a:picLocks noChangeAspect="1"/>
          </p:cNvPicPr>
          <p:nvPr/>
        </p:nvPicPr>
        <p:blipFill>
          <a:blip r:embed="rId2"/>
          <a:stretch>
            <a:fillRect/>
          </a:stretch>
        </p:blipFill>
        <p:spPr>
          <a:xfrm>
            <a:off x="7454825" y="1497329"/>
            <a:ext cx="4737175" cy="4614530"/>
          </a:xfrm>
          <a:prstGeom prst="rect">
            <a:avLst/>
          </a:prstGeom>
        </p:spPr>
      </p:pic>
    </p:spTree>
    <p:extLst>
      <p:ext uri="{BB962C8B-B14F-4D97-AF65-F5344CB8AC3E}">
        <p14:creationId xmlns:p14="http://schemas.microsoft.com/office/powerpoint/2010/main" val="803676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5BE87F-4AB1-9448-9A5B-4D46129BD029}"/>
              </a:ext>
            </a:extLst>
          </p:cNvPr>
          <p:cNvSpPr>
            <a:spLocks noGrp="1"/>
          </p:cNvSpPr>
          <p:nvPr>
            <p:ph type="title"/>
          </p:nvPr>
        </p:nvSpPr>
        <p:spPr/>
        <p:txBody>
          <a:bodyPr/>
          <a:lstStyle/>
          <a:p>
            <a:r>
              <a:rPr kumimoji="1" lang="ja-JP" altLang="en-US"/>
              <a:t>データセットと方法：メソッド</a:t>
            </a:r>
          </a:p>
        </p:txBody>
      </p:sp>
      <p:sp>
        <p:nvSpPr>
          <p:cNvPr id="3" name="コンテンツ プレースホルダー 2">
            <a:extLst>
              <a:ext uri="{FF2B5EF4-FFF2-40B4-BE49-F238E27FC236}">
                <a16:creationId xmlns:a16="http://schemas.microsoft.com/office/drawing/2014/main" id="{390AF389-BB69-AB44-B778-DD52571FF833}"/>
              </a:ext>
            </a:extLst>
          </p:cNvPr>
          <p:cNvSpPr>
            <a:spLocks noGrp="1"/>
          </p:cNvSpPr>
          <p:nvPr>
            <p:ph idx="1"/>
          </p:nvPr>
        </p:nvSpPr>
        <p:spPr>
          <a:xfrm>
            <a:off x="530772" y="1135114"/>
            <a:ext cx="6021187" cy="5338959"/>
          </a:xfrm>
        </p:spPr>
        <p:txBody>
          <a:bodyPr/>
          <a:lstStyle/>
          <a:p>
            <a:r>
              <a:rPr kumimoji="1" lang="en-US" altLang="ja-JP" dirty="0"/>
              <a:t>Convolutional LSTM</a:t>
            </a:r>
          </a:p>
          <a:p>
            <a:pPr marL="0" indent="0">
              <a:buNone/>
            </a:pPr>
            <a:r>
              <a:rPr lang="ja-JP" altLang="en-US"/>
              <a:t>標準の</a:t>
            </a:r>
            <a:r>
              <a:rPr lang="en-US" altLang="ja-JP" dirty="0"/>
              <a:t>LSTM</a:t>
            </a:r>
            <a:r>
              <a:rPr lang="ja-JP" altLang="en-US"/>
              <a:t>は空間的なデータに弱い</a:t>
            </a:r>
            <a:r>
              <a:rPr lang="en-US" altLang="ja-JP" dirty="0"/>
              <a:t>(</a:t>
            </a:r>
            <a:r>
              <a:rPr lang="ja-JP" altLang="en-US"/>
              <a:t>冗長性</a:t>
            </a:r>
            <a:r>
              <a:rPr lang="en-US" altLang="ja-JP" dirty="0"/>
              <a:t>)</a:t>
            </a:r>
          </a:p>
          <a:p>
            <a:pPr marL="0" indent="0">
              <a:buNone/>
            </a:pPr>
            <a:r>
              <a:rPr kumimoji="1" lang="ja-JP" altLang="en-US"/>
              <a:t>これに対して，時空間データの予測精度を向上させるネットワーク．</a:t>
            </a:r>
            <a:endParaRPr kumimoji="1" lang="en-US" altLang="ja-JP" dirty="0"/>
          </a:p>
          <a:p>
            <a:pPr lvl="1"/>
            <a:r>
              <a:rPr kumimoji="1" lang="ja-JP" altLang="en-US"/>
              <a:t>重みの乗算</a:t>
            </a:r>
            <a:r>
              <a:rPr kumimoji="1" lang="en-US" altLang="ja-JP" dirty="0"/>
              <a:t> </a:t>
            </a:r>
            <a:r>
              <a:rPr kumimoji="1" lang="ja-JP" altLang="en-US">
                <a:solidFill>
                  <a:srgbClr val="FF0000"/>
                </a:solidFill>
              </a:rPr>
              <a:t>→</a:t>
            </a:r>
            <a:r>
              <a:rPr kumimoji="1" lang="en-US" altLang="ja-JP" dirty="0"/>
              <a:t> </a:t>
            </a:r>
            <a:r>
              <a:rPr kumimoji="1" lang="ja-JP" altLang="en-US"/>
              <a:t>畳み込み</a:t>
            </a:r>
          </a:p>
        </p:txBody>
      </p:sp>
      <p:sp>
        <p:nvSpPr>
          <p:cNvPr id="4" name="日付プレースホルダー 3">
            <a:extLst>
              <a:ext uri="{FF2B5EF4-FFF2-40B4-BE49-F238E27FC236}">
                <a16:creationId xmlns:a16="http://schemas.microsoft.com/office/drawing/2014/main" id="{EA5EDFF8-6E34-6D4F-A1E1-ED98602033E8}"/>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5A626B45-09A0-A945-9E41-72C016592791}"/>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49A55829-F500-344F-ABC4-AB2B824EB98D}"/>
              </a:ext>
            </a:extLst>
          </p:cNvPr>
          <p:cNvSpPr>
            <a:spLocks noGrp="1"/>
          </p:cNvSpPr>
          <p:nvPr>
            <p:ph type="sldNum" sz="quarter" idx="12"/>
          </p:nvPr>
        </p:nvSpPr>
        <p:spPr/>
        <p:txBody>
          <a:bodyPr/>
          <a:lstStyle/>
          <a:p>
            <a:fld id="{C2EA3249-E942-6548-99D7-50BB56ADF5E4}" type="slidenum">
              <a:rPr kumimoji="1" lang="ja-JP" altLang="en-US" smtClean="0"/>
              <a:t>8</a:t>
            </a:fld>
            <a:endParaRPr kumimoji="1" lang="ja-JP" altLang="en-US"/>
          </a:p>
        </p:txBody>
      </p:sp>
      <p:pic>
        <p:nvPicPr>
          <p:cNvPr id="8" name="図 7">
            <a:extLst>
              <a:ext uri="{FF2B5EF4-FFF2-40B4-BE49-F238E27FC236}">
                <a16:creationId xmlns:a16="http://schemas.microsoft.com/office/drawing/2014/main" id="{3F303713-01C2-E94F-9C68-FB62B6310147}"/>
              </a:ext>
            </a:extLst>
          </p:cNvPr>
          <p:cNvPicPr>
            <a:picLocks noChangeAspect="1"/>
          </p:cNvPicPr>
          <p:nvPr/>
        </p:nvPicPr>
        <p:blipFill>
          <a:blip r:embed="rId2"/>
          <a:stretch>
            <a:fillRect/>
          </a:stretch>
        </p:blipFill>
        <p:spPr>
          <a:xfrm>
            <a:off x="6551959" y="1328578"/>
            <a:ext cx="5385598" cy="2131090"/>
          </a:xfrm>
          <a:prstGeom prst="rect">
            <a:avLst/>
          </a:prstGeom>
        </p:spPr>
      </p:pic>
      <p:pic>
        <p:nvPicPr>
          <p:cNvPr id="10" name="図 9">
            <a:extLst>
              <a:ext uri="{FF2B5EF4-FFF2-40B4-BE49-F238E27FC236}">
                <a16:creationId xmlns:a16="http://schemas.microsoft.com/office/drawing/2014/main" id="{CBDFA9B1-16F8-3444-B671-73586254B857}"/>
              </a:ext>
            </a:extLst>
          </p:cNvPr>
          <p:cNvPicPr>
            <a:picLocks noChangeAspect="1"/>
          </p:cNvPicPr>
          <p:nvPr/>
        </p:nvPicPr>
        <p:blipFill>
          <a:blip r:embed="rId3"/>
          <a:stretch>
            <a:fillRect/>
          </a:stretch>
        </p:blipFill>
        <p:spPr>
          <a:xfrm>
            <a:off x="7047971" y="4049142"/>
            <a:ext cx="4718136" cy="2131091"/>
          </a:xfrm>
          <a:prstGeom prst="rect">
            <a:avLst/>
          </a:prstGeom>
        </p:spPr>
      </p:pic>
      <p:pic>
        <p:nvPicPr>
          <p:cNvPr id="11" name="図 10">
            <a:extLst>
              <a:ext uri="{FF2B5EF4-FFF2-40B4-BE49-F238E27FC236}">
                <a16:creationId xmlns:a16="http://schemas.microsoft.com/office/drawing/2014/main" id="{3154E2B5-7F71-5A43-AA2E-815412F62689}"/>
              </a:ext>
            </a:extLst>
          </p:cNvPr>
          <p:cNvPicPr>
            <a:picLocks noChangeAspect="1"/>
          </p:cNvPicPr>
          <p:nvPr/>
        </p:nvPicPr>
        <p:blipFill rotWithShape="1">
          <a:blip r:embed="rId4"/>
          <a:srcRect b="36594"/>
          <a:stretch/>
        </p:blipFill>
        <p:spPr>
          <a:xfrm>
            <a:off x="530772" y="4121825"/>
            <a:ext cx="4648623" cy="1985723"/>
          </a:xfrm>
          <a:prstGeom prst="rect">
            <a:avLst/>
          </a:prstGeom>
        </p:spPr>
      </p:pic>
      <p:sp>
        <p:nvSpPr>
          <p:cNvPr id="12" name="右矢印 11">
            <a:extLst>
              <a:ext uri="{FF2B5EF4-FFF2-40B4-BE49-F238E27FC236}">
                <a16:creationId xmlns:a16="http://schemas.microsoft.com/office/drawing/2014/main" id="{765DB63A-1F26-844B-94EF-6E0229F00A0A}"/>
              </a:ext>
            </a:extLst>
          </p:cNvPr>
          <p:cNvSpPr/>
          <p:nvPr/>
        </p:nvSpPr>
        <p:spPr>
          <a:xfrm>
            <a:off x="5675407" y="4907351"/>
            <a:ext cx="927336" cy="414669"/>
          </a:xfrm>
          <a:prstGeom prst="rightArrow">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4" name="直線コネクタ 13">
            <a:extLst>
              <a:ext uri="{FF2B5EF4-FFF2-40B4-BE49-F238E27FC236}">
                <a16:creationId xmlns:a16="http://schemas.microsoft.com/office/drawing/2014/main" id="{57D66B28-4D95-2043-8BF3-2296B88D9A7B}"/>
              </a:ext>
            </a:extLst>
          </p:cNvPr>
          <p:cNvCxnSpPr>
            <a:cxnSpLocks/>
          </p:cNvCxnSpPr>
          <p:nvPr/>
        </p:nvCxnSpPr>
        <p:spPr>
          <a:xfrm>
            <a:off x="7597588" y="4339751"/>
            <a:ext cx="470230"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線コネクタ 15">
            <a:extLst>
              <a:ext uri="{FF2B5EF4-FFF2-40B4-BE49-F238E27FC236}">
                <a16:creationId xmlns:a16="http://schemas.microsoft.com/office/drawing/2014/main" id="{8C771E77-A097-254F-A806-E84E8BF756E0}"/>
              </a:ext>
            </a:extLst>
          </p:cNvPr>
          <p:cNvCxnSpPr>
            <a:cxnSpLocks/>
          </p:cNvCxnSpPr>
          <p:nvPr/>
        </p:nvCxnSpPr>
        <p:spPr>
          <a:xfrm flipV="1">
            <a:off x="8288771" y="4339751"/>
            <a:ext cx="640076" cy="833"/>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8003899-A0D5-1E45-8B2B-FCFE400F5816}"/>
              </a:ext>
            </a:extLst>
          </p:cNvPr>
          <p:cNvCxnSpPr>
            <a:cxnSpLocks/>
          </p:cNvCxnSpPr>
          <p:nvPr/>
        </p:nvCxnSpPr>
        <p:spPr>
          <a:xfrm flipV="1">
            <a:off x="8364971" y="4796951"/>
            <a:ext cx="640076" cy="833"/>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3F11DB0C-670D-7D48-B8F2-463376746BD0}"/>
              </a:ext>
            </a:extLst>
          </p:cNvPr>
          <p:cNvCxnSpPr>
            <a:cxnSpLocks/>
          </p:cNvCxnSpPr>
          <p:nvPr/>
        </p:nvCxnSpPr>
        <p:spPr>
          <a:xfrm flipV="1">
            <a:off x="9449700" y="5227257"/>
            <a:ext cx="640076" cy="833"/>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直線コネクタ 19">
            <a:extLst>
              <a:ext uri="{FF2B5EF4-FFF2-40B4-BE49-F238E27FC236}">
                <a16:creationId xmlns:a16="http://schemas.microsoft.com/office/drawing/2014/main" id="{98930DAD-4FFC-AE48-8C28-CE24D088E251}"/>
              </a:ext>
            </a:extLst>
          </p:cNvPr>
          <p:cNvCxnSpPr>
            <a:cxnSpLocks/>
          </p:cNvCxnSpPr>
          <p:nvPr/>
        </p:nvCxnSpPr>
        <p:spPr>
          <a:xfrm flipV="1">
            <a:off x="8364971" y="5648598"/>
            <a:ext cx="640076" cy="833"/>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直線コネクタ 20">
            <a:extLst>
              <a:ext uri="{FF2B5EF4-FFF2-40B4-BE49-F238E27FC236}">
                <a16:creationId xmlns:a16="http://schemas.microsoft.com/office/drawing/2014/main" id="{F6AB17AE-B098-694A-95DF-F16C0BF9F9F1}"/>
              </a:ext>
            </a:extLst>
          </p:cNvPr>
          <p:cNvCxnSpPr>
            <a:cxnSpLocks/>
          </p:cNvCxnSpPr>
          <p:nvPr/>
        </p:nvCxnSpPr>
        <p:spPr>
          <a:xfrm>
            <a:off x="7651376" y="4796951"/>
            <a:ext cx="470230"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4307AB2F-F5BD-8C46-A41F-00E6856A6286}"/>
              </a:ext>
            </a:extLst>
          </p:cNvPr>
          <p:cNvCxnSpPr>
            <a:cxnSpLocks/>
          </p:cNvCxnSpPr>
          <p:nvPr/>
        </p:nvCxnSpPr>
        <p:spPr>
          <a:xfrm>
            <a:off x="7651376" y="5658396"/>
            <a:ext cx="470230"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C3BA173A-507B-574D-9EFF-279493785416}"/>
              </a:ext>
            </a:extLst>
          </p:cNvPr>
          <p:cNvCxnSpPr>
            <a:cxnSpLocks/>
          </p:cNvCxnSpPr>
          <p:nvPr/>
        </p:nvCxnSpPr>
        <p:spPr>
          <a:xfrm>
            <a:off x="8745070" y="5228090"/>
            <a:ext cx="470230" cy="0"/>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31177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1CBA086-E4D5-7846-BEA1-66BBF4F28445}"/>
              </a:ext>
            </a:extLst>
          </p:cNvPr>
          <p:cNvSpPr>
            <a:spLocks noGrp="1"/>
          </p:cNvSpPr>
          <p:nvPr>
            <p:ph type="title"/>
          </p:nvPr>
        </p:nvSpPr>
        <p:spPr/>
        <p:txBody>
          <a:bodyPr/>
          <a:lstStyle/>
          <a:p>
            <a:r>
              <a:rPr kumimoji="1" lang="ja-JP" altLang="en-US"/>
              <a:t>実験</a:t>
            </a:r>
          </a:p>
        </p:txBody>
      </p:sp>
      <p:sp>
        <p:nvSpPr>
          <p:cNvPr id="3" name="コンテンツ プレースホルダー 2">
            <a:extLst>
              <a:ext uri="{FF2B5EF4-FFF2-40B4-BE49-F238E27FC236}">
                <a16:creationId xmlns:a16="http://schemas.microsoft.com/office/drawing/2014/main" id="{039561DC-F606-A244-93D2-AE47B45C30E9}"/>
              </a:ext>
            </a:extLst>
          </p:cNvPr>
          <p:cNvSpPr>
            <a:spLocks noGrp="1"/>
          </p:cNvSpPr>
          <p:nvPr>
            <p:ph idx="1"/>
          </p:nvPr>
        </p:nvSpPr>
        <p:spPr/>
        <p:txBody>
          <a:bodyPr/>
          <a:lstStyle/>
          <a:p>
            <a:pPr marL="0" indent="0">
              <a:buNone/>
            </a:pPr>
            <a:r>
              <a:rPr lang="ja-JP" altLang="en-US"/>
              <a:t>フレームワーク</a:t>
            </a:r>
            <a:endParaRPr lang="en-US" altLang="ja-JP" dirty="0"/>
          </a:p>
          <a:p>
            <a:r>
              <a:rPr kumimoji="1" lang="en-US" altLang="ja-JP" dirty="0"/>
              <a:t>3</a:t>
            </a:r>
            <a:r>
              <a:rPr kumimoji="1" lang="ja-JP" altLang="en-US"/>
              <a:t>つのモデルを用いて</a:t>
            </a:r>
            <a:r>
              <a:rPr kumimoji="1" lang="en-US" altLang="ja-JP" dirty="0"/>
              <a:t>1</a:t>
            </a:r>
            <a:r>
              <a:rPr kumimoji="1" lang="ja-JP" altLang="en-US"/>
              <a:t>ヶ月先のシーケンス値を予測</a:t>
            </a:r>
            <a:endParaRPr kumimoji="1" lang="en-US" altLang="ja-JP" dirty="0"/>
          </a:p>
          <a:p>
            <a:r>
              <a:rPr lang="ja-JP" altLang="en-US"/>
              <a:t>誤差</a:t>
            </a:r>
            <a:r>
              <a:rPr lang="en-US" altLang="ja-JP" dirty="0"/>
              <a:t>(MAPE)</a:t>
            </a:r>
            <a:r>
              <a:rPr lang="ja-JP" altLang="en-US"/>
              <a:t>値と精度を比較し，最適なモデルを選択</a:t>
            </a:r>
            <a:endParaRPr lang="en-US" altLang="ja-JP" dirty="0"/>
          </a:p>
          <a:p>
            <a:endParaRPr kumimoji="1" lang="ja-JP" altLang="en-US"/>
          </a:p>
        </p:txBody>
      </p:sp>
      <p:sp>
        <p:nvSpPr>
          <p:cNvPr id="4" name="日付プレースホルダー 3">
            <a:extLst>
              <a:ext uri="{FF2B5EF4-FFF2-40B4-BE49-F238E27FC236}">
                <a16:creationId xmlns:a16="http://schemas.microsoft.com/office/drawing/2014/main" id="{0DA4D219-2000-7D49-8146-DE163B912072}"/>
              </a:ext>
            </a:extLst>
          </p:cNvPr>
          <p:cNvSpPr>
            <a:spLocks noGrp="1"/>
          </p:cNvSpPr>
          <p:nvPr>
            <p:ph type="dt" sz="half" idx="10"/>
          </p:nvPr>
        </p:nvSpPr>
        <p:spPr/>
        <p:txBody>
          <a:bodyPr/>
          <a:lstStyle/>
          <a:p>
            <a:r>
              <a:rPr kumimoji="1" lang="en-US" altLang="ja-JP"/>
              <a:t>Makoto Noguchi</a:t>
            </a:r>
            <a:r>
              <a:rPr kumimoji="1" lang="ja-JP" altLang="en-US"/>
              <a:t>＠</a:t>
            </a:r>
            <a:r>
              <a:rPr kumimoji="1" lang="en-US" altLang="ja-JP"/>
              <a:t>Kwansei</a:t>
            </a:r>
            <a:endParaRPr kumimoji="1" lang="ja-JP" altLang="en-US"/>
          </a:p>
        </p:txBody>
      </p:sp>
      <p:sp>
        <p:nvSpPr>
          <p:cNvPr id="5" name="フッター プレースホルダー 4">
            <a:extLst>
              <a:ext uri="{FF2B5EF4-FFF2-40B4-BE49-F238E27FC236}">
                <a16:creationId xmlns:a16="http://schemas.microsoft.com/office/drawing/2014/main" id="{22C4DFEA-E328-834D-9817-E3A9E85F0837}"/>
              </a:ext>
            </a:extLst>
          </p:cNvPr>
          <p:cNvSpPr>
            <a:spLocks noGrp="1"/>
          </p:cNvSpPr>
          <p:nvPr>
            <p:ph type="ftr" sz="quarter" idx="11"/>
          </p:nvPr>
        </p:nvSpPr>
        <p:spPr/>
        <p:txBody>
          <a:bodyPr/>
          <a:lstStyle/>
          <a:p>
            <a:r>
              <a:rPr kumimoji="1" lang="ja-JP" altLang="en-US"/>
              <a:t>大学院セミナー</a:t>
            </a:r>
          </a:p>
        </p:txBody>
      </p:sp>
      <p:sp>
        <p:nvSpPr>
          <p:cNvPr id="6" name="スライド番号プレースホルダー 5">
            <a:extLst>
              <a:ext uri="{FF2B5EF4-FFF2-40B4-BE49-F238E27FC236}">
                <a16:creationId xmlns:a16="http://schemas.microsoft.com/office/drawing/2014/main" id="{FB99FB5D-C3D9-0D4D-93B1-1EB4DC2B663E}"/>
              </a:ext>
            </a:extLst>
          </p:cNvPr>
          <p:cNvSpPr>
            <a:spLocks noGrp="1"/>
          </p:cNvSpPr>
          <p:nvPr>
            <p:ph type="sldNum" sz="quarter" idx="12"/>
          </p:nvPr>
        </p:nvSpPr>
        <p:spPr/>
        <p:txBody>
          <a:bodyPr/>
          <a:lstStyle/>
          <a:p>
            <a:fld id="{C2EA3249-E942-6548-99D7-50BB56ADF5E4}" type="slidenum">
              <a:rPr kumimoji="1" lang="ja-JP" altLang="en-US" smtClean="0"/>
              <a:t>9</a:t>
            </a:fld>
            <a:endParaRPr kumimoji="1" lang="ja-JP" altLang="en-US"/>
          </a:p>
        </p:txBody>
      </p:sp>
      <p:pic>
        <p:nvPicPr>
          <p:cNvPr id="11" name="図 10">
            <a:extLst>
              <a:ext uri="{FF2B5EF4-FFF2-40B4-BE49-F238E27FC236}">
                <a16:creationId xmlns:a16="http://schemas.microsoft.com/office/drawing/2014/main" id="{55771510-26F2-8A41-B67F-3DC69C153A60}"/>
              </a:ext>
            </a:extLst>
          </p:cNvPr>
          <p:cNvPicPr>
            <a:picLocks noChangeAspect="1"/>
          </p:cNvPicPr>
          <p:nvPr/>
        </p:nvPicPr>
        <p:blipFill>
          <a:blip r:embed="rId2"/>
          <a:stretch>
            <a:fillRect/>
          </a:stretch>
        </p:blipFill>
        <p:spPr>
          <a:xfrm>
            <a:off x="7138178" y="1002907"/>
            <a:ext cx="5053822" cy="5523470"/>
          </a:xfrm>
          <a:prstGeom prst="rect">
            <a:avLst/>
          </a:prstGeom>
        </p:spPr>
      </p:pic>
    </p:spTree>
    <p:extLst>
      <p:ext uri="{BB962C8B-B14F-4D97-AF65-F5344CB8AC3E}">
        <p14:creationId xmlns:p14="http://schemas.microsoft.com/office/powerpoint/2010/main" val="3192791960"/>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345</TotalTime>
  <Words>739</Words>
  <Application>Microsoft Macintosh PowerPoint</Application>
  <PresentationFormat>ワイド画面</PresentationFormat>
  <Paragraphs>102</Paragraphs>
  <Slides>13</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Meiryo</vt:lpstr>
      <vt:lpstr>游ゴシック</vt:lpstr>
      <vt:lpstr>Arial</vt:lpstr>
      <vt:lpstr>Cambria Math</vt:lpstr>
      <vt:lpstr>Wingdings</vt:lpstr>
      <vt:lpstr>Office テーマ</vt:lpstr>
      <vt:lpstr>Time series forecasting of Covid-19 using deep learning models: India-USA comparative case study </vt:lpstr>
      <vt:lpstr>概要</vt:lpstr>
      <vt:lpstr>先行研究</vt:lpstr>
      <vt:lpstr>データセットと方法：実験用データの概要</vt:lpstr>
      <vt:lpstr>データセットと方法：メソッド</vt:lpstr>
      <vt:lpstr>データセットと方法：メソッド</vt:lpstr>
      <vt:lpstr>データセットと方法：メソッド</vt:lpstr>
      <vt:lpstr>データセットと方法：メソッド</vt:lpstr>
      <vt:lpstr>実験</vt:lpstr>
      <vt:lpstr>実験</vt:lpstr>
      <vt:lpstr>実験</vt:lpstr>
      <vt:lpstr>実験</vt:lpstr>
      <vt:lpstr>その他の関連研究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Time series forecasting of Covid-19 using deep learning models: India-USA comparative case study </dc:title>
  <dc:creator>野口　真</dc:creator>
  <cp:lastModifiedBy>野口　真</cp:lastModifiedBy>
  <cp:revision>14</cp:revision>
  <dcterms:created xsi:type="dcterms:W3CDTF">2021-12-12T15:50:15Z</dcterms:created>
  <dcterms:modified xsi:type="dcterms:W3CDTF">2022-05-30T03:47:29Z</dcterms:modified>
</cp:coreProperties>
</file>

<file path=docProps/thumbnail.jpeg>
</file>